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3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Stream NaCl</c:v>
                </c:pt>
              </c:strCache>
            </c:strRef>
          </c:tx>
          <c:marker>
            <c:symbol val="none"/>
          </c:marker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781408"/>
        <c:axId val="399559320"/>
      </c:lineChart>
      <c:catAx>
        <c:axId val="3987814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399559320"/>
        <c:crosses val="autoZero"/>
        <c:auto val="1"/>
        <c:lblAlgn val="ctr"/>
        <c:lblOffset val="100"/>
        <c:noMultiLvlLbl val="0"/>
      </c:catAx>
      <c:valAx>
        <c:axId val="399559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39878140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Stream NaCl</c:v>
                </c:pt>
              </c:strCache>
            </c:strRef>
          </c:tx>
          <c:marker>
            <c:symbol val="none"/>
          </c:marker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562456"/>
        <c:axId val="399556968"/>
      </c:lineChart>
      <c:catAx>
        <c:axId val="3995624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399556968"/>
        <c:crosses val="autoZero"/>
        <c:auto val="1"/>
        <c:lblAlgn val="ctr"/>
        <c:lblOffset val="100"/>
        <c:noMultiLvlLbl val="0"/>
      </c:catAx>
      <c:valAx>
        <c:axId val="399556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3995624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68BCFB-A3AB-4B8A-8FF6-221E3F8011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C63FDC-E0D2-4417-8D63-FFF25153D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0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d.ucar.edu/index.php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can view the online module</a:t>
            </a:r>
            <a:r>
              <a:rPr lang="en-US" baseline="0" dirty="0" smtClean="0"/>
              <a:t> about groundwater at: </a:t>
            </a:r>
            <a:r>
              <a:rPr lang="en-US" sz="1300" u="sng" dirty="0" smtClean="0">
                <a:hlinkClick r:id="rId3"/>
              </a:rPr>
              <a:t>https://www.meted.ucar.edu/index.php</a:t>
            </a:r>
            <a:r>
              <a:rPr lang="en-US" sz="1300" dirty="0" smtClean="0"/>
              <a:t> .  There is one called “understanding the Hydrological Cycle” and another one on Watersheds that has a section on Water Quality.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63FDC-E0D2-4417-8D63-FFF25153D0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45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38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21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6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19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3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1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85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8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5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E9CC9-B1FA-439F-AEAA-8DB37F1E8C8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San Antonio has been pumping groundwater for its river since 1911.  Once a year, they drain it to clean.  They pump 10 million gallons a day into the city from the Edwards Aquifer.  The city relies on the aquifer for 99% of its municipal supply.  In the future, the city plans to pump water from an aquifer 200 miles north of the city.  </a:t>
            </a:r>
          </a:p>
        </p:txBody>
      </p:sp>
    </p:spTree>
    <p:extLst>
      <p:ext uri="{BB962C8B-B14F-4D97-AF65-F5344CB8AC3E}">
        <p14:creationId xmlns:p14="http://schemas.microsoft.com/office/powerpoint/2010/main" val="1723546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8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3B39D-5504-4BAC-B620-24CE237B4465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127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students to think about what happens when groundwater</a:t>
            </a:r>
            <a:r>
              <a:rPr lang="en-US" baseline="0" dirty="0" smtClean="0"/>
              <a:t> runs dry…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63FDC-E0D2-4417-8D63-FFF25153D0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9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92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2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C296-8785-408A-B55F-90F5EE8C79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C236E-B104-4BF2-ACC5-D9BAC9ED0C5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119EC-0541-46B7-A280-EFA54ABE6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ndwater-pollution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6314583" cy="5592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85800"/>
            <a:ext cx="8229600" cy="1143000"/>
          </a:xfrm>
        </p:spPr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4600" y="4648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0 </a:t>
            </a:r>
            <a:r>
              <a:rPr lang="en-US" dirty="0" err="1" smtClean="0"/>
              <a:t>NaCl</a:t>
            </a:r>
            <a:r>
              <a:rPr lang="en-US" dirty="0" smtClean="0"/>
              <a:t> molecules to the stream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381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0 - Input 0 molecules of </a:t>
            </a:r>
            <a:r>
              <a:rPr lang="en-US" dirty="0" err="1" smtClean="0"/>
              <a:t>NaCl</a:t>
            </a:r>
            <a:r>
              <a:rPr lang="en-US" dirty="0" smtClean="0"/>
              <a:t> into the system</a:t>
            </a:r>
            <a:endParaRPr lang="en-US" dirty="0"/>
          </a:p>
        </p:txBody>
      </p:sp>
      <p:grpSp>
        <p:nvGrpSpPr>
          <p:cNvPr id="15" name="Group 15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16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22" name="Cube 21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10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62400" y="91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Watershed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5715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will add 7 molecules of salt every year- representing the fact that the same amount of salt is used every year- not an increasing amount.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9"/>
          <p:cNvGrpSpPr/>
          <p:nvPr/>
        </p:nvGrpSpPr>
        <p:grpSpPr>
          <a:xfrm>
            <a:off x="4038600" y="2514600"/>
            <a:ext cx="243840" cy="91440"/>
            <a:chOff x="609600" y="1676400"/>
            <a:chExt cx="243840" cy="91440"/>
          </a:xfrm>
        </p:grpSpPr>
        <p:sp>
          <p:nvSpPr>
            <p:cNvPr id="41" name="Oval 40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4114800" y="2743200"/>
            <a:ext cx="243840" cy="91440"/>
            <a:chOff x="609600" y="1676400"/>
            <a:chExt cx="243840" cy="91440"/>
          </a:xfrm>
        </p:grpSpPr>
        <p:sp>
          <p:nvSpPr>
            <p:cNvPr id="44" name="Oval 43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4419600" y="2514600"/>
            <a:ext cx="243840" cy="91440"/>
            <a:chOff x="609600" y="1676400"/>
            <a:chExt cx="243840" cy="91440"/>
          </a:xfrm>
        </p:grpSpPr>
        <p:sp>
          <p:nvSpPr>
            <p:cNvPr id="47" name="Oval 46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4495800" y="2819400"/>
            <a:ext cx="243840" cy="91440"/>
            <a:chOff x="609600" y="1676400"/>
            <a:chExt cx="243840" cy="91440"/>
          </a:xfrm>
        </p:grpSpPr>
        <p:sp>
          <p:nvSpPr>
            <p:cNvPr id="50" name="Oval 4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4267200" y="2209800"/>
            <a:ext cx="243840" cy="91440"/>
            <a:chOff x="609600" y="1676400"/>
            <a:chExt cx="243840" cy="91440"/>
          </a:xfrm>
        </p:grpSpPr>
        <p:sp>
          <p:nvSpPr>
            <p:cNvPr id="53" name="Oval 5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4800600" y="2667000"/>
            <a:ext cx="243840" cy="91440"/>
            <a:chOff x="609600" y="1676400"/>
            <a:chExt cx="243840" cy="91440"/>
          </a:xfrm>
        </p:grpSpPr>
        <p:sp>
          <p:nvSpPr>
            <p:cNvPr id="56" name="Oval 5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57"/>
          <p:cNvGrpSpPr/>
          <p:nvPr/>
        </p:nvGrpSpPr>
        <p:grpSpPr>
          <a:xfrm>
            <a:off x="4648200" y="2209800"/>
            <a:ext cx="243840" cy="91440"/>
            <a:chOff x="609600" y="1676400"/>
            <a:chExt cx="243840" cy="91440"/>
          </a:xfrm>
        </p:grpSpPr>
        <p:sp>
          <p:nvSpPr>
            <p:cNvPr id="59" name="Oval 5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8194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1 - Input 7 </a:t>
            </a:r>
            <a:r>
              <a:rPr lang="en-US" dirty="0" err="1" smtClean="0"/>
              <a:t>NaCl</a:t>
            </a:r>
            <a:r>
              <a:rPr lang="en-US" dirty="0" smtClean="0"/>
              <a:t> molecules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514600" y="4648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3 </a:t>
            </a:r>
            <a:r>
              <a:rPr lang="en-US" dirty="0" err="1" smtClean="0"/>
              <a:t>NaCl</a:t>
            </a:r>
            <a:r>
              <a:rPr lang="en-US" dirty="0" smtClean="0"/>
              <a:t> molecules to the stream</a:t>
            </a:r>
            <a:endParaRPr lang="en-US" dirty="0"/>
          </a:p>
        </p:txBody>
      </p:sp>
      <p:grpSp>
        <p:nvGrpSpPr>
          <p:cNvPr id="14" name="Group 62"/>
          <p:cNvGrpSpPr/>
          <p:nvPr/>
        </p:nvGrpSpPr>
        <p:grpSpPr>
          <a:xfrm>
            <a:off x="3505200" y="4191000"/>
            <a:ext cx="243840" cy="91440"/>
            <a:chOff x="609600" y="1676400"/>
            <a:chExt cx="243840" cy="91440"/>
          </a:xfrm>
        </p:grpSpPr>
        <p:sp>
          <p:nvSpPr>
            <p:cNvPr id="64" name="Oval 63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65"/>
          <p:cNvGrpSpPr/>
          <p:nvPr/>
        </p:nvGrpSpPr>
        <p:grpSpPr>
          <a:xfrm>
            <a:off x="4191000" y="4343400"/>
            <a:ext cx="243840" cy="91440"/>
            <a:chOff x="609600" y="1676400"/>
            <a:chExt cx="243840" cy="91440"/>
          </a:xfrm>
        </p:grpSpPr>
        <p:sp>
          <p:nvSpPr>
            <p:cNvPr id="67" name="Oval 66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68"/>
          <p:cNvGrpSpPr/>
          <p:nvPr/>
        </p:nvGrpSpPr>
        <p:grpSpPr>
          <a:xfrm>
            <a:off x="4876800" y="4267200"/>
            <a:ext cx="243840" cy="91440"/>
            <a:chOff x="609600" y="1676400"/>
            <a:chExt cx="243840" cy="91440"/>
          </a:xfrm>
        </p:grpSpPr>
        <p:sp>
          <p:nvSpPr>
            <p:cNvPr id="70" name="Oval 6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84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18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19" name="Group 86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84" name="Cube 83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33400" y="5410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4 remaining in system that carry over to next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5"/>
          <p:cNvGrpSpPr/>
          <p:nvPr/>
        </p:nvGrpSpPr>
        <p:grpSpPr>
          <a:xfrm>
            <a:off x="3962400" y="2438400"/>
            <a:ext cx="243840" cy="91440"/>
            <a:chOff x="609600" y="1676400"/>
            <a:chExt cx="243840" cy="91440"/>
          </a:xfrm>
        </p:grpSpPr>
        <p:sp>
          <p:nvSpPr>
            <p:cNvPr id="17" name="Oval 16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4038600" y="2667000"/>
            <a:ext cx="243840" cy="91440"/>
            <a:chOff x="609600" y="1676400"/>
            <a:chExt cx="243840" cy="91440"/>
          </a:xfrm>
        </p:grpSpPr>
        <p:sp>
          <p:nvSpPr>
            <p:cNvPr id="20" name="Oval 1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4419600" y="2438400"/>
            <a:ext cx="243840" cy="91440"/>
            <a:chOff x="609600" y="1676400"/>
            <a:chExt cx="243840" cy="91440"/>
          </a:xfrm>
        </p:grpSpPr>
        <p:sp>
          <p:nvSpPr>
            <p:cNvPr id="23" name="Oval 2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4495800" y="2667000"/>
            <a:ext cx="243840" cy="91440"/>
            <a:chOff x="609600" y="1676400"/>
            <a:chExt cx="243840" cy="91440"/>
          </a:xfrm>
        </p:grpSpPr>
        <p:sp>
          <p:nvSpPr>
            <p:cNvPr id="26" name="Oval 2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7"/>
          <p:cNvGrpSpPr/>
          <p:nvPr/>
        </p:nvGrpSpPr>
        <p:grpSpPr>
          <a:xfrm>
            <a:off x="4267200" y="2209800"/>
            <a:ext cx="243840" cy="91440"/>
            <a:chOff x="609600" y="1676400"/>
            <a:chExt cx="243840" cy="91440"/>
          </a:xfrm>
        </p:grpSpPr>
        <p:sp>
          <p:nvSpPr>
            <p:cNvPr id="29" name="Oval 2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4800600" y="2438400"/>
            <a:ext cx="243840" cy="91440"/>
            <a:chOff x="609600" y="1676400"/>
            <a:chExt cx="243840" cy="91440"/>
          </a:xfrm>
        </p:grpSpPr>
        <p:sp>
          <p:nvSpPr>
            <p:cNvPr id="32" name="Oval 3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33"/>
          <p:cNvGrpSpPr/>
          <p:nvPr/>
        </p:nvGrpSpPr>
        <p:grpSpPr>
          <a:xfrm>
            <a:off x="4648200" y="2209800"/>
            <a:ext cx="243840" cy="91440"/>
            <a:chOff x="609600" y="1676400"/>
            <a:chExt cx="243840" cy="91440"/>
          </a:xfrm>
        </p:grpSpPr>
        <p:sp>
          <p:nvSpPr>
            <p:cNvPr id="35" name="Oval 3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057400" y="4648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4 </a:t>
            </a:r>
            <a:r>
              <a:rPr lang="en-US" dirty="0" err="1" smtClean="0"/>
              <a:t>NaCl</a:t>
            </a:r>
            <a:r>
              <a:rPr lang="en-US" dirty="0" smtClean="0"/>
              <a:t> molecules to the stream</a:t>
            </a:r>
            <a:endParaRPr lang="en-US" dirty="0"/>
          </a:p>
        </p:txBody>
      </p:sp>
      <p:grpSp>
        <p:nvGrpSpPr>
          <p:cNvPr id="28" name="Group 38"/>
          <p:cNvGrpSpPr/>
          <p:nvPr/>
        </p:nvGrpSpPr>
        <p:grpSpPr>
          <a:xfrm>
            <a:off x="3505200" y="4191000"/>
            <a:ext cx="243840" cy="91440"/>
            <a:chOff x="609600" y="1676400"/>
            <a:chExt cx="243840" cy="91440"/>
          </a:xfrm>
        </p:grpSpPr>
        <p:sp>
          <p:nvSpPr>
            <p:cNvPr id="40" name="Oval 3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41"/>
          <p:cNvGrpSpPr/>
          <p:nvPr/>
        </p:nvGrpSpPr>
        <p:grpSpPr>
          <a:xfrm>
            <a:off x="4343400" y="4343400"/>
            <a:ext cx="243840" cy="91440"/>
            <a:chOff x="609600" y="1676400"/>
            <a:chExt cx="243840" cy="91440"/>
          </a:xfrm>
        </p:grpSpPr>
        <p:sp>
          <p:nvSpPr>
            <p:cNvPr id="43" name="Oval 4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48"/>
          <p:cNvGrpSpPr/>
          <p:nvPr/>
        </p:nvGrpSpPr>
        <p:grpSpPr>
          <a:xfrm>
            <a:off x="4191000" y="2819400"/>
            <a:ext cx="243840" cy="91440"/>
            <a:chOff x="609600" y="1676400"/>
            <a:chExt cx="243840" cy="91440"/>
          </a:xfrm>
        </p:grpSpPr>
        <p:sp>
          <p:nvSpPr>
            <p:cNvPr id="50" name="Oval 4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51"/>
          <p:cNvGrpSpPr/>
          <p:nvPr/>
        </p:nvGrpSpPr>
        <p:grpSpPr>
          <a:xfrm>
            <a:off x="4419600" y="2971800"/>
            <a:ext cx="243840" cy="91440"/>
            <a:chOff x="609600" y="1676400"/>
            <a:chExt cx="243840" cy="91440"/>
          </a:xfrm>
        </p:grpSpPr>
        <p:sp>
          <p:nvSpPr>
            <p:cNvPr id="53" name="Oval 5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54"/>
          <p:cNvGrpSpPr/>
          <p:nvPr/>
        </p:nvGrpSpPr>
        <p:grpSpPr>
          <a:xfrm>
            <a:off x="4724400" y="2819400"/>
            <a:ext cx="243840" cy="91440"/>
            <a:chOff x="609600" y="1676400"/>
            <a:chExt cx="243840" cy="91440"/>
          </a:xfrm>
        </p:grpSpPr>
        <p:sp>
          <p:nvSpPr>
            <p:cNvPr id="56" name="Oval 5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57"/>
          <p:cNvGrpSpPr/>
          <p:nvPr/>
        </p:nvGrpSpPr>
        <p:grpSpPr>
          <a:xfrm>
            <a:off x="4800600" y="2590800"/>
            <a:ext cx="243840" cy="91440"/>
            <a:chOff x="609600" y="1676400"/>
            <a:chExt cx="243840" cy="91440"/>
          </a:xfrm>
        </p:grpSpPr>
        <p:sp>
          <p:nvSpPr>
            <p:cNvPr id="59" name="Oval 5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828800" y="457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2 – Input another 7 molecules to the system, add 4 molecules remaining from previous year =11 molecules</a:t>
            </a:r>
            <a:endParaRPr lang="en-US" dirty="0"/>
          </a:p>
        </p:txBody>
      </p:sp>
      <p:grpSp>
        <p:nvGrpSpPr>
          <p:cNvPr id="45" name="Group 61"/>
          <p:cNvGrpSpPr/>
          <p:nvPr/>
        </p:nvGrpSpPr>
        <p:grpSpPr>
          <a:xfrm>
            <a:off x="4724400" y="4191000"/>
            <a:ext cx="243840" cy="91440"/>
            <a:chOff x="609600" y="1676400"/>
            <a:chExt cx="243840" cy="91440"/>
          </a:xfrm>
        </p:grpSpPr>
        <p:sp>
          <p:nvSpPr>
            <p:cNvPr id="63" name="Oval 6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64"/>
          <p:cNvGrpSpPr/>
          <p:nvPr/>
        </p:nvGrpSpPr>
        <p:grpSpPr>
          <a:xfrm>
            <a:off x="3810000" y="4419600"/>
            <a:ext cx="243840" cy="91440"/>
            <a:chOff x="609600" y="1676400"/>
            <a:chExt cx="243840" cy="91440"/>
          </a:xfrm>
        </p:grpSpPr>
        <p:sp>
          <p:nvSpPr>
            <p:cNvPr id="66" name="Oval 6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68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48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49" name="Group 73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75" name="Cube 74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33400" y="5410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7 remaining in system that carry over to next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5"/>
          <p:cNvGrpSpPr/>
          <p:nvPr/>
        </p:nvGrpSpPr>
        <p:grpSpPr>
          <a:xfrm>
            <a:off x="3962400" y="2438400"/>
            <a:ext cx="243840" cy="91440"/>
            <a:chOff x="609600" y="1676400"/>
            <a:chExt cx="243840" cy="91440"/>
          </a:xfrm>
        </p:grpSpPr>
        <p:sp>
          <p:nvSpPr>
            <p:cNvPr id="17" name="Oval 16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3962400" y="2667000"/>
            <a:ext cx="243840" cy="91440"/>
            <a:chOff x="609600" y="1676400"/>
            <a:chExt cx="243840" cy="91440"/>
          </a:xfrm>
        </p:grpSpPr>
        <p:sp>
          <p:nvSpPr>
            <p:cNvPr id="20" name="Oval 1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4419600" y="2438400"/>
            <a:ext cx="243840" cy="91440"/>
            <a:chOff x="609600" y="1676400"/>
            <a:chExt cx="243840" cy="91440"/>
          </a:xfrm>
        </p:grpSpPr>
        <p:sp>
          <p:nvSpPr>
            <p:cNvPr id="23" name="Oval 2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4495800" y="2895600"/>
            <a:ext cx="243840" cy="91440"/>
            <a:chOff x="609600" y="1676400"/>
            <a:chExt cx="243840" cy="91440"/>
          </a:xfrm>
        </p:grpSpPr>
        <p:sp>
          <p:nvSpPr>
            <p:cNvPr id="26" name="Oval 2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7"/>
          <p:cNvGrpSpPr/>
          <p:nvPr/>
        </p:nvGrpSpPr>
        <p:grpSpPr>
          <a:xfrm>
            <a:off x="4191000" y="2133600"/>
            <a:ext cx="243840" cy="91440"/>
            <a:chOff x="609600" y="1676400"/>
            <a:chExt cx="243840" cy="91440"/>
          </a:xfrm>
        </p:grpSpPr>
        <p:sp>
          <p:nvSpPr>
            <p:cNvPr id="29" name="Oval 2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4876800" y="2438400"/>
            <a:ext cx="243840" cy="91440"/>
            <a:chOff x="609600" y="1676400"/>
            <a:chExt cx="243840" cy="91440"/>
          </a:xfrm>
        </p:grpSpPr>
        <p:sp>
          <p:nvSpPr>
            <p:cNvPr id="32" name="Oval 3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33"/>
          <p:cNvGrpSpPr/>
          <p:nvPr/>
        </p:nvGrpSpPr>
        <p:grpSpPr>
          <a:xfrm>
            <a:off x="4800600" y="2133600"/>
            <a:ext cx="243840" cy="91440"/>
            <a:chOff x="609600" y="1676400"/>
            <a:chExt cx="243840" cy="91440"/>
          </a:xfrm>
        </p:grpSpPr>
        <p:sp>
          <p:nvSpPr>
            <p:cNvPr id="35" name="Oval 3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514600" y="4648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5 </a:t>
            </a:r>
            <a:r>
              <a:rPr lang="en-US" dirty="0" err="1" smtClean="0"/>
              <a:t>NaCl</a:t>
            </a:r>
            <a:r>
              <a:rPr lang="en-US" dirty="0" smtClean="0"/>
              <a:t> molecules to the stream</a:t>
            </a:r>
            <a:endParaRPr lang="en-US" dirty="0"/>
          </a:p>
        </p:txBody>
      </p:sp>
      <p:grpSp>
        <p:nvGrpSpPr>
          <p:cNvPr id="28" name="Group 37"/>
          <p:cNvGrpSpPr/>
          <p:nvPr/>
        </p:nvGrpSpPr>
        <p:grpSpPr>
          <a:xfrm>
            <a:off x="3505200" y="4191000"/>
            <a:ext cx="243840" cy="91440"/>
            <a:chOff x="609600" y="1676400"/>
            <a:chExt cx="243840" cy="91440"/>
          </a:xfrm>
        </p:grpSpPr>
        <p:sp>
          <p:nvSpPr>
            <p:cNvPr id="39" name="Oval 3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40"/>
          <p:cNvGrpSpPr/>
          <p:nvPr/>
        </p:nvGrpSpPr>
        <p:grpSpPr>
          <a:xfrm>
            <a:off x="4191000" y="4343400"/>
            <a:ext cx="243840" cy="91440"/>
            <a:chOff x="609600" y="1676400"/>
            <a:chExt cx="243840" cy="91440"/>
          </a:xfrm>
        </p:grpSpPr>
        <p:sp>
          <p:nvSpPr>
            <p:cNvPr id="42" name="Oval 4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43"/>
          <p:cNvGrpSpPr/>
          <p:nvPr/>
        </p:nvGrpSpPr>
        <p:grpSpPr>
          <a:xfrm>
            <a:off x="4876800" y="4267200"/>
            <a:ext cx="243840" cy="91440"/>
            <a:chOff x="609600" y="1676400"/>
            <a:chExt cx="243840" cy="91440"/>
          </a:xfrm>
        </p:grpSpPr>
        <p:sp>
          <p:nvSpPr>
            <p:cNvPr id="45" name="Oval 4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47"/>
          <p:cNvGrpSpPr/>
          <p:nvPr/>
        </p:nvGrpSpPr>
        <p:grpSpPr>
          <a:xfrm>
            <a:off x="4191000" y="2819400"/>
            <a:ext cx="243840" cy="91440"/>
            <a:chOff x="609600" y="1676400"/>
            <a:chExt cx="243840" cy="91440"/>
          </a:xfrm>
        </p:grpSpPr>
        <p:sp>
          <p:nvSpPr>
            <p:cNvPr id="49" name="Oval 4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50"/>
          <p:cNvGrpSpPr/>
          <p:nvPr/>
        </p:nvGrpSpPr>
        <p:grpSpPr>
          <a:xfrm>
            <a:off x="4038600" y="2971800"/>
            <a:ext cx="243840" cy="91440"/>
            <a:chOff x="609600" y="1676400"/>
            <a:chExt cx="243840" cy="91440"/>
          </a:xfrm>
        </p:grpSpPr>
        <p:sp>
          <p:nvSpPr>
            <p:cNvPr id="52" name="Oval 5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53"/>
          <p:cNvGrpSpPr/>
          <p:nvPr/>
        </p:nvGrpSpPr>
        <p:grpSpPr>
          <a:xfrm>
            <a:off x="4800600" y="2819400"/>
            <a:ext cx="243840" cy="91440"/>
            <a:chOff x="609600" y="1676400"/>
            <a:chExt cx="243840" cy="91440"/>
          </a:xfrm>
        </p:grpSpPr>
        <p:sp>
          <p:nvSpPr>
            <p:cNvPr id="55" name="Oval 5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56"/>
          <p:cNvGrpSpPr/>
          <p:nvPr/>
        </p:nvGrpSpPr>
        <p:grpSpPr>
          <a:xfrm>
            <a:off x="4800600" y="2590800"/>
            <a:ext cx="243840" cy="91440"/>
            <a:chOff x="609600" y="1676400"/>
            <a:chExt cx="243840" cy="91440"/>
          </a:xfrm>
        </p:grpSpPr>
        <p:sp>
          <p:nvSpPr>
            <p:cNvPr id="58" name="Oval 57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057400" y="457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3 – Input another 7 molecules, add 7 remaining from previous year = 14 molecules</a:t>
            </a:r>
            <a:endParaRPr lang="en-US" dirty="0"/>
          </a:p>
        </p:txBody>
      </p:sp>
      <p:grpSp>
        <p:nvGrpSpPr>
          <p:cNvPr id="48" name="Group 60"/>
          <p:cNvGrpSpPr/>
          <p:nvPr/>
        </p:nvGrpSpPr>
        <p:grpSpPr>
          <a:xfrm>
            <a:off x="4495800" y="4191000"/>
            <a:ext cx="243840" cy="91440"/>
            <a:chOff x="609600" y="1676400"/>
            <a:chExt cx="243840" cy="91440"/>
          </a:xfrm>
        </p:grpSpPr>
        <p:sp>
          <p:nvSpPr>
            <p:cNvPr id="62" name="Oval 6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63"/>
          <p:cNvGrpSpPr/>
          <p:nvPr/>
        </p:nvGrpSpPr>
        <p:grpSpPr>
          <a:xfrm>
            <a:off x="3810000" y="4419600"/>
            <a:ext cx="243840" cy="91440"/>
            <a:chOff x="609600" y="1676400"/>
            <a:chExt cx="243840" cy="91440"/>
          </a:xfrm>
        </p:grpSpPr>
        <p:sp>
          <p:nvSpPr>
            <p:cNvPr id="65" name="Oval 6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67"/>
          <p:cNvGrpSpPr/>
          <p:nvPr/>
        </p:nvGrpSpPr>
        <p:grpSpPr>
          <a:xfrm>
            <a:off x="4419600" y="2286000"/>
            <a:ext cx="243840" cy="91440"/>
            <a:chOff x="609600" y="1676400"/>
            <a:chExt cx="243840" cy="91440"/>
          </a:xfrm>
        </p:grpSpPr>
        <p:sp>
          <p:nvSpPr>
            <p:cNvPr id="69" name="Oval 6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70"/>
          <p:cNvGrpSpPr/>
          <p:nvPr/>
        </p:nvGrpSpPr>
        <p:grpSpPr>
          <a:xfrm>
            <a:off x="4419600" y="2667000"/>
            <a:ext cx="243840" cy="91440"/>
            <a:chOff x="609600" y="1676400"/>
            <a:chExt cx="243840" cy="91440"/>
          </a:xfrm>
        </p:grpSpPr>
        <p:sp>
          <p:nvSpPr>
            <p:cNvPr id="72" name="Oval 7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73"/>
          <p:cNvGrpSpPr/>
          <p:nvPr/>
        </p:nvGrpSpPr>
        <p:grpSpPr>
          <a:xfrm>
            <a:off x="4572000" y="2209800"/>
            <a:ext cx="243840" cy="91440"/>
            <a:chOff x="609600" y="1676400"/>
            <a:chExt cx="243840" cy="91440"/>
          </a:xfrm>
        </p:grpSpPr>
        <p:sp>
          <p:nvSpPr>
            <p:cNvPr id="75" name="Oval 7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79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67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68" name="Group 84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86" name="Cube 85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33400" y="5410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9 remaining in system that carry over to next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5"/>
          <p:cNvGrpSpPr/>
          <p:nvPr/>
        </p:nvGrpSpPr>
        <p:grpSpPr>
          <a:xfrm>
            <a:off x="3962400" y="2438400"/>
            <a:ext cx="243840" cy="91440"/>
            <a:chOff x="609600" y="1676400"/>
            <a:chExt cx="243840" cy="91440"/>
          </a:xfrm>
        </p:grpSpPr>
        <p:sp>
          <p:nvSpPr>
            <p:cNvPr id="17" name="Oval 16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3962400" y="2667000"/>
            <a:ext cx="243840" cy="91440"/>
            <a:chOff x="609600" y="1676400"/>
            <a:chExt cx="243840" cy="91440"/>
          </a:xfrm>
        </p:grpSpPr>
        <p:sp>
          <p:nvSpPr>
            <p:cNvPr id="20" name="Oval 1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4419600" y="2438400"/>
            <a:ext cx="243840" cy="91440"/>
            <a:chOff x="609600" y="1676400"/>
            <a:chExt cx="243840" cy="91440"/>
          </a:xfrm>
        </p:grpSpPr>
        <p:sp>
          <p:nvSpPr>
            <p:cNvPr id="23" name="Oval 2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4495800" y="2895600"/>
            <a:ext cx="243840" cy="91440"/>
            <a:chOff x="609600" y="1676400"/>
            <a:chExt cx="243840" cy="91440"/>
          </a:xfrm>
        </p:grpSpPr>
        <p:sp>
          <p:nvSpPr>
            <p:cNvPr id="26" name="Oval 2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7"/>
          <p:cNvGrpSpPr/>
          <p:nvPr/>
        </p:nvGrpSpPr>
        <p:grpSpPr>
          <a:xfrm>
            <a:off x="4191000" y="2133600"/>
            <a:ext cx="243840" cy="91440"/>
            <a:chOff x="609600" y="1676400"/>
            <a:chExt cx="243840" cy="91440"/>
          </a:xfrm>
        </p:grpSpPr>
        <p:sp>
          <p:nvSpPr>
            <p:cNvPr id="29" name="Oval 2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4876800" y="2438400"/>
            <a:ext cx="243840" cy="91440"/>
            <a:chOff x="609600" y="1676400"/>
            <a:chExt cx="243840" cy="91440"/>
          </a:xfrm>
        </p:grpSpPr>
        <p:sp>
          <p:nvSpPr>
            <p:cNvPr id="32" name="Oval 3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33"/>
          <p:cNvGrpSpPr/>
          <p:nvPr/>
        </p:nvGrpSpPr>
        <p:grpSpPr>
          <a:xfrm>
            <a:off x="4800600" y="2133600"/>
            <a:ext cx="243840" cy="91440"/>
            <a:chOff x="609600" y="1676400"/>
            <a:chExt cx="243840" cy="91440"/>
          </a:xfrm>
        </p:grpSpPr>
        <p:sp>
          <p:nvSpPr>
            <p:cNvPr id="35" name="Oval 3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5146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6 </a:t>
            </a:r>
            <a:r>
              <a:rPr lang="en-US" dirty="0" err="1" smtClean="0"/>
              <a:t>NaCl</a:t>
            </a:r>
            <a:r>
              <a:rPr lang="en-US" dirty="0" smtClean="0"/>
              <a:t> molecules to the stream</a:t>
            </a:r>
            <a:endParaRPr lang="en-US" dirty="0"/>
          </a:p>
        </p:txBody>
      </p:sp>
      <p:grpSp>
        <p:nvGrpSpPr>
          <p:cNvPr id="28" name="Group 37"/>
          <p:cNvGrpSpPr/>
          <p:nvPr/>
        </p:nvGrpSpPr>
        <p:grpSpPr>
          <a:xfrm>
            <a:off x="3505200" y="4191000"/>
            <a:ext cx="243840" cy="91440"/>
            <a:chOff x="609600" y="1676400"/>
            <a:chExt cx="243840" cy="91440"/>
          </a:xfrm>
        </p:grpSpPr>
        <p:sp>
          <p:nvSpPr>
            <p:cNvPr id="39" name="Oval 3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40"/>
          <p:cNvGrpSpPr/>
          <p:nvPr/>
        </p:nvGrpSpPr>
        <p:grpSpPr>
          <a:xfrm>
            <a:off x="4191000" y="4343400"/>
            <a:ext cx="243840" cy="91440"/>
            <a:chOff x="609600" y="1676400"/>
            <a:chExt cx="243840" cy="91440"/>
          </a:xfrm>
        </p:grpSpPr>
        <p:sp>
          <p:nvSpPr>
            <p:cNvPr id="42" name="Oval 4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43"/>
          <p:cNvGrpSpPr/>
          <p:nvPr/>
        </p:nvGrpSpPr>
        <p:grpSpPr>
          <a:xfrm>
            <a:off x="4876800" y="4267200"/>
            <a:ext cx="243840" cy="91440"/>
            <a:chOff x="609600" y="1676400"/>
            <a:chExt cx="243840" cy="91440"/>
          </a:xfrm>
        </p:grpSpPr>
        <p:sp>
          <p:nvSpPr>
            <p:cNvPr id="45" name="Oval 4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47"/>
          <p:cNvGrpSpPr/>
          <p:nvPr/>
        </p:nvGrpSpPr>
        <p:grpSpPr>
          <a:xfrm>
            <a:off x="4191000" y="2819400"/>
            <a:ext cx="243840" cy="91440"/>
            <a:chOff x="609600" y="1676400"/>
            <a:chExt cx="243840" cy="91440"/>
          </a:xfrm>
        </p:grpSpPr>
        <p:sp>
          <p:nvSpPr>
            <p:cNvPr id="49" name="Oval 4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50"/>
          <p:cNvGrpSpPr/>
          <p:nvPr/>
        </p:nvGrpSpPr>
        <p:grpSpPr>
          <a:xfrm>
            <a:off x="4038600" y="2971800"/>
            <a:ext cx="243840" cy="91440"/>
            <a:chOff x="609600" y="1676400"/>
            <a:chExt cx="243840" cy="91440"/>
          </a:xfrm>
        </p:grpSpPr>
        <p:sp>
          <p:nvSpPr>
            <p:cNvPr id="52" name="Oval 5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53"/>
          <p:cNvGrpSpPr/>
          <p:nvPr/>
        </p:nvGrpSpPr>
        <p:grpSpPr>
          <a:xfrm>
            <a:off x="4800600" y="2819400"/>
            <a:ext cx="243840" cy="91440"/>
            <a:chOff x="609600" y="1676400"/>
            <a:chExt cx="243840" cy="91440"/>
          </a:xfrm>
        </p:grpSpPr>
        <p:sp>
          <p:nvSpPr>
            <p:cNvPr id="55" name="Oval 5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56"/>
          <p:cNvGrpSpPr/>
          <p:nvPr/>
        </p:nvGrpSpPr>
        <p:grpSpPr>
          <a:xfrm>
            <a:off x="4800600" y="2590800"/>
            <a:ext cx="243840" cy="91440"/>
            <a:chOff x="609600" y="1676400"/>
            <a:chExt cx="243840" cy="91440"/>
          </a:xfrm>
        </p:grpSpPr>
        <p:sp>
          <p:nvSpPr>
            <p:cNvPr id="58" name="Oval 57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828800" y="533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4 – Input another 7 molecules, add 9 molecules remaining from previous year =16 molecules</a:t>
            </a:r>
            <a:endParaRPr lang="en-US" dirty="0"/>
          </a:p>
        </p:txBody>
      </p:sp>
      <p:grpSp>
        <p:nvGrpSpPr>
          <p:cNvPr id="48" name="Group 60"/>
          <p:cNvGrpSpPr/>
          <p:nvPr/>
        </p:nvGrpSpPr>
        <p:grpSpPr>
          <a:xfrm>
            <a:off x="4495800" y="4191000"/>
            <a:ext cx="243840" cy="91440"/>
            <a:chOff x="609600" y="1676400"/>
            <a:chExt cx="243840" cy="91440"/>
          </a:xfrm>
        </p:grpSpPr>
        <p:sp>
          <p:nvSpPr>
            <p:cNvPr id="62" name="Oval 6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63"/>
          <p:cNvGrpSpPr/>
          <p:nvPr/>
        </p:nvGrpSpPr>
        <p:grpSpPr>
          <a:xfrm>
            <a:off x="3810000" y="4419600"/>
            <a:ext cx="243840" cy="91440"/>
            <a:chOff x="609600" y="1676400"/>
            <a:chExt cx="243840" cy="91440"/>
          </a:xfrm>
        </p:grpSpPr>
        <p:sp>
          <p:nvSpPr>
            <p:cNvPr id="65" name="Oval 6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67"/>
          <p:cNvGrpSpPr/>
          <p:nvPr/>
        </p:nvGrpSpPr>
        <p:grpSpPr>
          <a:xfrm>
            <a:off x="4419600" y="2286000"/>
            <a:ext cx="243840" cy="91440"/>
            <a:chOff x="609600" y="1676400"/>
            <a:chExt cx="243840" cy="91440"/>
          </a:xfrm>
        </p:grpSpPr>
        <p:sp>
          <p:nvSpPr>
            <p:cNvPr id="69" name="Oval 6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70"/>
          <p:cNvGrpSpPr/>
          <p:nvPr/>
        </p:nvGrpSpPr>
        <p:grpSpPr>
          <a:xfrm>
            <a:off x="4419600" y="2667000"/>
            <a:ext cx="243840" cy="91440"/>
            <a:chOff x="609600" y="1676400"/>
            <a:chExt cx="243840" cy="91440"/>
          </a:xfrm>
        </p:grpSpPr>
        <p:sp>
          <p:nvSpPr>
            <p:cNvPr id="72" name="Oval 7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73"/>
          <p:cNvGrpSpPr/>
          <p:nvPr/>
        </p:nvGrpSpPr>
        <p:grpSpPr>
          <a:xfrm>
            <a:off x="4572000" y="2209800"/>
            <a:ext cx="243840" cy="91440"/>
            <a:chOff x="609600" y="1676400"/>
            <a:chExt cx="243840" cy="91440"/>
          </a:xfrm>
        </p:grpSpPr>
        <p:sp>
          <p:nvSpPr>
            <p:cNvPr id="75" name="Oval 7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76"/>
          <p:cNvGrpSpPr/>
          <p:nvPr/>
        </p:nvGrpSpPr>
        <p:grpSpPr>
          <a:xfrm>
            <a:off x="5257800" y="4267200"/>
            <a:ext cx="243840" cy="91440"/>
            <a:chOff x="609600" y="1676400"/>
            <a:chExt cx="243840" cy="91440"/>
          </a:xfrm>
        </p:grpSpPr>
        <p:sp>
          <p:nvSpPr>
            <p:cNvPr id="78" name="Oval 77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79"/>
          <p:cNvGrpSpPr/>
          <p:nvPr/>
        </p:nvGrpSpPr>
        <p:grpSpPr>
          <a:xfrm>
            <a:off x="4114800" y="2667000"/>
            <a:ext cx="243840" cy="91440"/>
            <a:chOff x="609600" y="1676400"/>
            <a:chExt cx="243840" cy="91440"/>
          </a:xfrm>
        </p:grpSpPr>
        <p:sp>
          <p:nvSpPr>
            <p:cNvPr id="81" name="Oval 80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82"/>
          <p:cNvGrpSpPr/>
          <p:nvPr/>
        </p:nvGrpSpPr>
        <p:grpSpPr>
          <a:xfrm>
            <a:off x="4191000" y="2514600"/>
            <a:ext cx="243840" cy="91440"/>
            <a:chOff x="609600" y="1676400"/>
            <a:chExt cx="243840" cy="91440"/>
          </a:xfrm>
        </p:grpSpPr>
        <p:sp>
          <p:nvSpPr>
            <p:cNvPr id="84" name="Oval 83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85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74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77" name="Group 90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92" name="Cube 91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33400" y="5410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10 remaining in system that carry over to next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5"/>
          <p:cNvGrpSpPr/>
          <p:nvPr/>
        </p:nvGrpSpPr>
        <p:grpSpPr>
          <a:xfrm>
            <a:off x="3962400" y="2438400"/>
            <a:ext cx="243840" cy="91440"/>
            <a:chOff x="609600" y="1676400"/>
            <a:chExt cx="243840" cy="91440"/>
          </a:xfrm>
        </p:grpSpPr>
        <p:sp>
          <p:nvSpPr>
            <p:cNvPr id="17" name="Oval 16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3962400" y="2667000"/>
            <a:ext cx="243840" cy="91440"/>
            <a:chOff x="609600" y="1676400"/>
            <a:chExt cx="243840" cy="91440"/>
          </a:xfrm>
        </p:grpSpPr>
        <p:sp>
          <p:nvSpPr>
            <p:cNvPr id="20" name="Oval 1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4419600" y="2438400"/>
            <a:ext cx="243840" cy="91440"/>
            <a:chOff x="609600" y="1676400"/>
            <a:chExt cx="243840" cy="91440"/>
          </a:xfrm>
        </p:grpSpPr>
        <p:sp>
          <p:nvSpPr>
            <p:cNvPr id="23" name="Oval 2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4495800" y="2895600"/>
            <a:ext cx="243840" cy="91440"/>
            <a:chOff x="609600" y="1676400"/>
            <a:chExt cx="243840" cy="91440"/>
          </a:xfrm>
        </p:grpSpPr>
        <p:sp>
          <p:nvSpPr>
            <p:cNvPr id="26" name="Oval 2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7"/>
          <p:cNvGrpSpPr/>
          <p:nvPr/>
        </p:nvGrpSpPr>
        <p:grpSpPr>
          <a:xfrm>
            <a:off x="4191000" y="2133600"/>
            <a:ext cx="243840" cy="91440"/>
            <a:chOff x="609600" y="1676400"/>
            <a:chExt cx="243840" cy="91440"/>
          </a:xfrm>
        </p:grpSpPr>
        <p:sp>
          <p:nvSpPr>
            <p:cNvPr id="29" name="Oval 2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4876800" y="2438400"/>
            <a:ext cx="243840" cy="91440"/>
            <a:chOff x="609600" y="1676400"/>
            <a:chExt cx="243840" cy="91440"/>
          </a:xfrm>
        </p:grpSpPr>
        <p:sp>
          <p:nvSpPr>
            <p:cNvPr id="32" name="Oval 3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33"/>
          <p:cNvGrpSpPr/>
          <p:nvPr/>
        </p:nvGrpSpPr>
        <p:grpSpPr>
          <a:xfrm>
            <a:off x="4800600" y="2133600"/>
            <a:ext cx="243840" cy="91440"/>
            <a:chOff x="609600" y="1676400"/>
            <a:chExt cx="243840" cy="91440"/>
          </a:xfrm>
        </p:grpSpPr>
        <p:sp>
          <p:nvSpPr>
            <p:cNvPr id="35" name="Oval 3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67000" y="4648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7 </a:t>
            </a:r>
            <a:r>
              <a:rPr lang="en-US" dirty="0" err="1" smtClean="0"/>
              <a:t>NaCl</a:t>
            </a:r>
            <a:r>
              <a:rPr lang="en-US" dirty="0" smtClean="0"/>
              <a:t> molecules to the stream</a:t>
            </a:r>
            <a:endParaRPr lang="en-US" dirty="0"/>
          </a:p>
        </p:txBody>
      </p:sp>
      <p:grpSp>
        <p:nvGrpSpPr>
          <p:cNvPr id="28" name="Group 37"/>
          <p:cNvGrpSpPr/>
          <p:nvPr/>
        </p:nvGrpSpPr>
        <p:grpSpPr>
          <a:xfrm>
            <a:off x="3505200" y="4191000"/>
            <a:ext cx="243840" cy="91440"/>
            <a:chOff x="609600" y="1676400"/>
            <a:chExt cx="243840" cy="91440"/>
          </a:xfrm>
        </p:grpSpPr>
        <p:sp>
          <p:nvSpPr>
            <p:cNvPr id="39" name="Oval 3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40"/>
          <p:cNvGrpSpPr/>
          <p:nvPr/>
        </p:nvGrpSpPr>
        <p:grpSpPr>
          <a:xfrm>
            <a:off x="4191000" y="4343400"/>
            <a:ext cx="243840" cy="91440"/>
            <a:chOff x="609600" y="1676400"/>
            <a:chExt cx="243840" cy="91440"/>
          </a:xfrm>
        </p:grpSpPr>
        <p:sp>
          <p:nvSpPr>
            <p:cNvPr id="42" name="Oval 4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43"/>
          <p:cNvGrpSpPr/>
          <p:nvPr/>
        </p:nvGrpSpPr>
        <p:grpSpPr>
          <a:xfrm>
            <a:off x="4876800" y="4267200"/>
            <a:ext cx="243840" cy="91440"/>
            <a:chOff x="609600" y="1676400"/>
            <a:chExt cx="243840" cy="91440"/>
          </a:xfrm>
        </p:grpSpPr>
        <p:sp>
          <p:nvSpPr>
            <p:cNvPr id="45" name="Oval 4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47"/>
          <p:cNvGrpSpPr/>
          <p:nvPr/>
        </p:nvGrpSpPr>
        <p:grpSpPr>
          <a:xfrm>
            <a:off x="4191000" y="2819400"/>
            <a:ext cx="243840" cy="91440"/>
            <a:chOff x="609600" y="1676400"/>
            <a:chExt cx="243840" cy="91440"/>
          </a:xfrm>
        </p:grpSpPr>
        <p:sp>
          <p:nvSpPr>
            <p:cNvPr id="49" name="Oval 4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50"/>
          <p:cNvGrpSpPr/>
          <p:nvPr/>
        </p:nvGrpSpPr>
        <p:grpSpPr>
          <a:xfrm>
            <a:off x="4038600" y="2971800"/>
            <a:ext cx="243840" cy="91440"/>
            <a:chOff x="609600" y="1676400"/>
            <a:chExt cx="243840" cy="91440"/>
          </a:xfrm>
        </p:grpSpPr>
        <p:sp>
          <p:nvSpPr>
            <p:cNvPr id="52" name="Oval 5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53"/>
          <p:cNvGrpSpPr/>
          <p:nvPr/>
        </p:nvGrpSpPr>
        <p:grpSpPr>
          <a:xfrm>
            <a:off x="4800600" y="2819400"/>
            <a:ext cx="243840" cy="91440"/>
            <a:chOff x="609600" y="1676400"/>
            <a:chExt cx="243840" cy="91440"/>
          </a:xfrm>
        </p:grpSpPr>
        <p:sp>
          <p:nvSpPr>
            <p:cNvPr id="55" name="Oval 5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56"/>
          <p:cNvGrpSpPr/>
          <p:nvPr/>
        </p:nvGrpSpPr>
        <p:grpSpPr>
          <a:xfrm>
            <a:off x="4800600" y="2590800"/>
            <a:ext cx="243840" cy="91440"/>
            <a:chOff x="609600" y="1676400"/>
            <a:chExt cx="243840" cy="91440"/>
          </a:xfrm>
        </p:grpSpPr>
        <p:sp>
          <p:nvSpPr>
            <p:cNvPr id="58" name="Oval 57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209800" y="609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5 - Input another 7 molecules, add 10 molecules remaining from previous year = 17 molecules</a:t>
            </a:r>
            <a:endParaRPr lang="en-US" dirty="0"/>
          </a:p>
        </p:txBody>
      </p:sp>
      <p:grpSp>
        <p:nvGrpSpPr>
          <p:cNvPr id="48" name="Group 60"/>
          <p:cNvGrpSpPr/>
          <p:nvPr/>
        </p:nvGrpSpPr>
        <p:grpSpPr>
          <a:xfrm>
            <a:off x="4495800" y="4191000"/>
            <a:ext cx="243840" cy="91440"/>
            <a:chOff x="609600" y="1676400"/>
            <a:chExt cx="243840" cy="91440"/>
          </a:xfrm>
        </p:grpSpPr>
        <p:sp>
          <p:nvSpPr>
            <p:cNvPr id="62" name="Oval 6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63"/>
          <p:cNvGrpSpPr/>
          <p:nvPr/>
        </p:nvGrpSpPr>
        <p:grpSpPr>
          <a:xfrm>
            <a:off x="3810000" y="4419600"/>
            <a:ext cx="243840" cy="91440"/>
            <a:chOff x="609600" y="1676400"/>
            <a:chExt cx="243840" cy="91440"/>
          </a:xfrm>
        </p:grpSpPr>
        <p:sp>
          <p:nvSpPr>
            <p:cNvPr id="65" name="Oval 6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67"/>
          <p:cNvGrpSpPr/>
          <p:nvPr/>
        </p:nvGrpSpPr>
        <p:grpSpPr>
          <a:xfrm>
            <a:off x="4419600" y="2286000"/>
            <a:ext cx="243840" cy="91440"/>
            <a:chOff x="609600" y="1676400"/>
            <a:chExt cx="243840" cy="91440"/>
          </a:xfrm>
        </p:grpSpPr>
        <p:sp>
          <p:nvSpPr>
            <p:cNvPr id="69" name="Oval 6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70"/>
          <p:cNvGrpSpPr/>
          <p:nvPr/>
        </p:nvGrpSpPr>
        <p:grpSpPr>
          <a:xfrm>
            <a:off x="4419600" y="2667000"/>
            <a:ext cx="243840" cy="91440"/>
            <a:chOff x="609600" y="1676400"/>
            <a:chExt cx="243840" cy="91440"/>
          </a:xfrm>
        </p:grpSpPr>
        <p:sp>
          <p:nvSpPr>
            <p:cNvPr id="72" name="Oval 7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73"/>
          <p:cNvGrpSpPr/>
          <p:nvPr/>
        </p:nvGrpSpPr>
        <p:grpSpPr>
          <a:xfrm>
            <a:off x="4572000" y="2209800"/>
            <a:ext cx="243840" cy="91440"/>
            <a:chOff x="609600" y="1676400"/>
            <a:chExt cx="243840" cy="91440"/>
          </a:xfrm>
        </p:grpSpPr>
        <p:sp>
          <p:nvSpPr>
            <p:cNvPr id="75" name="Oval 7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76"/>
          <p:cNvGrpSpPr/>
          <p:nvPr/>
        </p:nvGrpSpPr>
        <p:grpSpPr>
          <a:xfrm>
            <a:off x="5257800" y="4267200"/>
            <a:ext cx="243840" cy="91440"/>
            <a:chOff x="609600" y="1676400"/>
            <a:chExt cx="243840" cy="91440"/>
          </a:xfrm>
        </p:grpSpPr>
        <p:sp>
          <p:nvSpPr>
            <p:cNvPr id="78" name="Oval 77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79"/>
          <p:cNvGrpSpPr/>
          <p:nvPr/>
        </p:nvGrpSpPr>
        <p:grpSpPr>
          <a:xfrm>
            <a:off x="4114800" y="2667000"/>
            <a:ext cx="243840" cy="91440"/>
            <a:chOff x="609600" y="1676400"/>
            <a:chExt cx="243840" cy="91440"/>
          </a:xfrm>
        </p:grpSpPr>
        <p:sp>
          <p:nvSpPr>
            <p:cNvPr id="81" name="Oval 80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82"/>
          <p:cNvGrpSpPr/>
          <p:nvPr/>
        </p:nvGrpSpPr>
        <p:grpSpPr>
          <a:xfrm>
            <a:off x="4191000" y="2514600"/>
            <a:ext cx="243840" cy="91440"/>
            <a:chOff x="609600" y="1676400"/>
            <a:chExt cx="243840" cy="91440"/>
          </a:xfrm>
        </p:grpSpPr>
        <p:sp>
          <p:nvSpPr>
            <p:cNvPr id="84" name="Oval 83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85"/>
          <p:cNvGrpSpPr/>
          <p:nvPr/>
        </p:nvGrpSpPr>
        <p:grpSpPr>
          <a:xfrm>
            <a:off x="4343400" y="2971800"/>
            <a:ext cx="243840" cy="91440"/>
            <a:chOff x="609600" y="1676400"/>
            <a:chExt cx="243840" cy="91440"/>
          </a:xfrm>
        </p:grpSpPr>
        <p:sp>
          <p:nvSpPr>
            <p:cNvPr id="87" name="Oval 86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88"/>
          <p:cNvGrpSpPr/>
          <p:nvPr/>
        </p:nvGrpSpPr>
        <p:grpSpPr>
          <a:xfrm>
            <a:off x="3352800" y="4419600"/>
            <a:ext cx="243840" cy="91440"/>
            <a:chOff x="609600" y="1676400"/>
            <a:chExt cx="243840" cy="91440"/>
          </a:xfrm>
        </p:grpSpPr>
        <p:sp>
          <p:nvSpPr>
            <p:cNvPr id="90" name="Oval 8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91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80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83" name="Group 96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98" name="Cube 97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33400" y="5410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10 remaining in system that carry over to next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5"/>
          <p:cNvGrpSpPr/>
          <p:nvPr/>
        </p:nvGrpSpPr>
        <p:grpSpPr>
          <a:xfrm>
            <a:off x="3962400" y="2438400"/>
            <a:ext cx="243840" cy="91440"/>
            <a:chOff x="609600" y="1676400"/>
            <a:chExt cx="243840" cy="91440"/>
          </a:xfrm>
        </p:grpSpPr>
        <p:sp>
          <p:nvSpPr>
            <p:cNvPr id="17" name="Oval 16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3962400" y="2667000"/>
            <a:ext cx="243840" cy="91440"/>
            <a:chOff x="609600" y="1676400"/>
            <a:chExt cx="243840" cy="91440"/>
          </a:xfrm>
        </p:grpSpPr>
        <p:sp>
          <p:nvSpPr>
            <p:cNvPr id="20" name="Oval 1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4419600" y="2438400"/>
            <a:ext cx="243840" cy="91440"/>
            <a:chOff x="609600" y="1676400"/>
            <a:chExt cx="243840" cy="91440"/>
          </a:xfrm>
        </p:grpSpPr>
        <p:sp>
          <p:nvSpPr>
            <p:cNvPr id="23" name="Oval 2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4495800" y="2895600"/>
            <a:ext cx="243840" cy="91440"/>
            <a:chOff x="609600" y="1676400"/>
            <a:chExt cx="243840" cy="91440"/>
          </a:xfrm>
        </p:grpSpPr>
        <p:sp>
          <p:nvSpPr>
            <p:cNvPr id="26" name="Oval 2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7"/>
          <p:cNvGrpSpPr/>
          <p:nvPr/>
        </p:nvGrpSpPr>
        <p:grpSpPr>
          <a:xfrm>
            <a:off x="4191000" y="2133600"/>
            <a:ext cx="243840" cy="91440"/>
            <a:chOff x="609600" y="1676400"/>
            <a:chExt cx="243840" cy="91440"/>
          </a:xfrm>
        </p:grpSpPr>
        <p:sp>
          <p:nvSpPr>
            <p:cNvPr id="29" name="Oval 2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4876800" y="2438400"/>
            <a:ext cx="243840" cy="91440"/>
            <a:chOff x="609600" y="1676400"/>
            <a:chExt cx="243840" cy="91440"/>
          </a:xfrm>
        </p:grpSpPr>
        <p:sp>
          <p:nvSpPr>
            <p:cNvPr id="32" name="Oval 3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33"/>
          <p:cNvGrpSpPr/>
          <p:nvPr/>
        </p:nvGrpSpPr>
        <p:grpSpPr>
          <a:xfrm>
            <a:off x="4800600" y="2133600"/>
            <a:ext cx="243840" cy="91440"/>
            <a:chOff x="609600" y="1676400"/>
            <a:chExt cx="243840" cy="91440"/>
          </a:xfrm>
        </p:grpSpPr>
        <p:sp>
          <p:nvSpPr>
            <p:cNvPr id="35" name="Oval 3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7 </a:t>
            </a:r>
            <a:r>
              <a:rPr lang="en-US" dirty="0" err="1" smtClean="0"/>
              <a:t>NaCl</a:t>
            </a:r>
            <a:r>
              <a:rPr lang="en-US" dirty="0" smtClean="0"/>
              <a:t> molecules to the stream</a:t>
            </a:r>
            <a:endParaRPr lang="en-US" dirty="0"/>
          </a:p>
        </p:txBody>
      </p:sp>
      <p:grpSp>
        <p:nvGrpSpPr>
          <p:cNvPr id="28" name="Group 37"/>
          <p:cNvGrpSpPr/>
          <p:nvPr/>
        </p:nvGrpSpPr>
        <p:grpSpPr>
          <a:xfrm>
            <a:off x="3505200" y="4191000"/>
            <a:ext cx="243840" cy="91440"/>
            <a:chOff x="609600" y="1676400"/>
            <a:chExt cx="243840" cy="91440"/>
          </a:xfrm>
        </p:grpSpPr>
        <p:sp>
          <p:nvSpPr>
            <p:cNvPr id="39" name="Oval 3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40"/>
          <p:cNvGrpSpPr/>
          <p:nvPr/>
        </p:nvGrpSpPr>
        <p:grpSpPr>
          <a:xfrm>
            <a:off x="4191000" y="4343400"/>
            <a:ext cx="243840" cy="91440"/>
            <a:chOff x="609600" y="1676400"/>
            <a:chExt cx="243840" cy="91440"/>
          </a:xfrm>
        </p:grpSpPr>
        <p:sp>
          <p:nvSpPr>
            <p:cNvPr id="42" name="Oval 4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43"/>
          <p:cNvGrpSpPr/>
          <p:nvPr/>
        </p:nvGrpSpPr>
        <p:grpSpPr>
          <a:xfrm>
            <a:off x="4876800" y="4267200"/>
            <a:ext cx="243840" cy="91440"/>
            <a:chOff x="609600" y="1676400"/>
            <a:chExt cx="243840" cy="91440"/>
          </a:xfrm>
        </p:grpSpPr>
        <p:sp>
          <p:nvSpPr>
            <p:cNvPr id="45" name="Oval 4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47"/>
          <p:cNvGrpSpPr/>
          <p:nvPr/>
        </p:nvGrpSpPr>
        <p:grpSpPr>
          <a:xfrm>
            <a:off x="4191000" y="2819400"/>
            <a:ext cx="243840" cy="91440"/>
            <a:chOff x="609600" y="1676400"/>
            <a:chExt cx="243840" cy="91440"/>
          </a:xfrm>
        </p:grpSpPr>
        <p:sp>
          <p:nvSpPr>
            <p:cNvPr id="49" name="Oval 4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50"/>
          <p:cNvGrpSpPr/>
          <p:nvPr/>
        </p:nvGrpSpPr>
        <p:grpSpPr>
          <a:xfrm>
            <a:off x="4038600" y="2971800"/>
            <a:ext cx="243840" cy="91440"/>
            <a:chOff x="609600" y="1676400"/>
            <a:chExt cx="243840" cy="91440"/>
          </a:xfrm>
        </p:grpSpPr>
        <p:sp>
          <p:nvSpPr>
            <p:cNvPr id="52" name="Oval 5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53"/>
          <p:cNvGrpSpPr/>
          <p:nvPr/>
        </p:nvGrpSpPr>
        <p:grpSpPr>
          <a:xfrm>
            <a:off x="4800600" y="2819400"/>
            <a:ext cx="243840" cy="91440"/>
            <a:chOff x="609600" y="1676400"/>
            <a:chExt cx="243840" cy="91440"/>
          </a:xfrm>
        </p:grpSpPr>
        <p:sp>
          <p:nvSpPr>
            <p:cNvPr id="55" name="Oval 5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56"/>
          <p:cNvGrpSpPr/>
          <p:nvPr/>
        </p:nvGrpSpPr>
        <p:grpSpPr>
          <a:xfrm>
            <a:off x="4800600" y="2590800"/>
            <a:ext cx="243840" cy="91440"/>
            <a:chOff x="609600" y="1676400"/>
            <a:chExt cx="243840" cy="91440"/>
          </a:xfrm>
        </p:grpSpPr>
        <p:sp>
          <p:nvSpPr>
            <p:cNvPr id="58" name="Oval 57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133600" y="457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6 – Input another 7 molecules, add 10 molecules remaining from previous year = 17 molecules</a:t>
            </a:r>
            <a:endParaRPr lang="en-US" dirty="0"/>
          </a:p>
        </p:txBody>
      </p:sp>
      <p:grpSp>
        <p:nvGrpSpPr>
          <p:cNvPr id="48" name="Group 60"/>
          <p:cNvGrpSpPr/>
          <p:nvPr/>
        </p:nvGrpSpPr>
        <p:grpSpPr>
          <a:xfrm>
            <a:off x="4495800" y="4191000"/>
            <a:ext cx="243840" cy="91440"/>
            <a:chOff x="609600" y="1676400"/>
            <a:chExt cx="243840" cy="91440"/>
          </a:xfrm>
        </p:grpSpPr>
        <p:sp>
          <p:nvSpPr>
            <p:cNvPr id="62" name="Oval 6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63"/>
          <p:cNvGrpSpPr/>
          <p:nvPr/>
        </p:nvGrpSpPr>
        <p:grpSpPr>
          <a:xfrm>
            <a:off x="3810000" y="4419600"/>
            <a:ext cx="243840" cy="91440"/>
            <a:chOff x="609600" y="1676400"/>
            <a:chExt cx="243840" cy="91440"/>
          </a:xfrm>
        </p:grpSpPr>
        <p:sp>
          <p:nvSpPr>
            <p:cNvPr id="65" name="Oval 6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019800" y="2590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Steady State Reached, System Is </a:t>
            </a:r>
            <a:r>
              <a:rPr lang="en-US" dirty="0"/>
              <a:t>A</a:t>
            </a:r>
            <a:r>
              <a:rPr lang="en-US" dirty="0" smtClean="0"/>
              <a:t>t Equilibrium</a:t>
            </a:r>
          </a:p>
        </p:txBody>
      </p:sp>
      <p:grpSp>
        <p:nvGrpSpPr>
          <p:cNvPr id="54" name="Group 67"/>
          <p:cNvGrpSpPr/>
          <p:nvPr/>
        </p:nvGrpSpPr>
        <p:grpSpPr>
          <a:xfrm>
            <a:off x="4419600" y="2286000"/>
            <a:ext cx="243840" cy="91440"/>
            <a:chOff x="609600" y="1676400"/>
            <a:chExt cx="243840" cy="91440"/>
          </a:xfrm>
        </p:grpSpPr>
        <p:sp>
          <p:nvSpPr>
            <p:cNvPr id="69" name="Oval 6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70"/>
          <p:cNvGrpSpPr/>
          <p:nvPr/>
        </p:nvGrpSpPr>
        <p:grpSpPr>
          <a:xfrm>
            <a:off x="4419600" y="2667000"/>
            <a:ext cx="243840" cy="91440"/>
            <a:chOff x="609600" y="1676400"/>
            <a:chExt cx="243840" cy="91440"/>
          </a:xfrm>
        </p:grpSpPr>
        <p:sp>
          <p:nvSpPr>
            <p:cNvPr id="72" name="Oval 7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73"/>
          <p:cNvGrpSpPr/>
          <p:nvPr/>
        </p:nvGrpSpPr>
        <p:grpSpPr>
          <a:xfrm>
            <a:off x="4572000" y="2209800"/>
            <a:ext cx="243840" cy="91440"/>
            <a:chOff x="609600" y="1676400"/>
            <a:chExt cx="243840" cy="91440"/>
          </a:xfrm>
        </p:grpSpPr>
        <p:sp>
          <p:nvSpPr>
            <p:cNvPr id="75" name="Oval 7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76"/>
          <p:cNvGrpSpPr/>
          <p:nvPr/>
        </p:nvGrpSpPr>
        <p:grpSpPr>
          <a:xfrm>
            <a:off x="5257800" y="4267200"/>
            <a:ext cx="243840" cy="91440"/>
            <a:chOff x="609600" y="1676400"/>
            <a:chExt cx="243840" cy="91440"/>
          </a:xfrm>
        </p:grpSpPr>
        <p:sp>
          <p:nvSpPr>
            <p:cNvPr id="78" name="Oval 77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79"/>
          <p:cNvGrpSpPr/>
          <p:nvPr/>
        </p:nvGrpSpPr>
        <p:grpSpPr>
          <a:xfrm>
            <a:off x="4114800" y="2667000"/>
            <a:ext cx="243840" cy="91440"/>
            <a:chOff x="609600" y="1676400"/>
            <a:chExt cx="243840" cy="91440"/>
          </a:xfrm>
        </p:grpSpPr>
        <p:sp>
          <p:nvSpPr>
            <p:cNvPr id="81" name="Oval 80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82"/>
          <p:cNvGrpSpPr/>
          <p:nvPr/>
        </p:nvGrpSpPr>
        <p:grpSpPr>
          <a:xfrm>
            <a:off x="4191000" y="2514600"/>
            <a:ext cx="243840" cy="91440"/>
            <a:chOff x="609600" y="1676400"/>
            <a:chExt cx="243840" cy="91440"/>
          </a:xfrm>
        </p:grpSpPr>
        <p:sp>
          <p:nvSpPr>
            <p:cNvPr id="84" name="Oval 83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85"/>
          <p:cNvGrpSpPr/>
          <p:nvPr/>
        </p:nvGrpSpPr>
        <p:grpSpPr>
          <a:xfrm>
            <a:off x="4343400" y="2971800"/>
            <a:ext cx="243840" cy="91440"/>
            <a:chOff x="609600" y="1676400"/>
            <a:chExt cx="243840" cy="91440"/>
          </a:xfrm>
        </p:grpSpPr>
        <p:sp>
          <p:nvSpPr>
            <p:cNvPr id="87" name="Oval 86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88"/>
          <p:cNvGrpSpPr/>
          <p:nvPr/>
        </p:nvGrpSpPr>
        <p:grpSpPr>
          <a:xfrm>
            <a:off x="3429000" y="4419600"/>
            <a:ext cx="243840" cy="91440"/>
            <a:chOff x="609600" y="1676400"/>
            <a:chExt cx="243840" cy="91440"/>
          </a:xfrm>
        </p:grpSpPr>
        <p:sp>
          <p:nvSpPr>
            <p:cNvPr id="90" name="Oval 8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91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83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86" name="Group 96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98" name="Cube 97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look like if you plot stream </a:t>
            </a:r>
            <a:r>
              <a:rPr lang="en-US" dirty="0" err="1" smtClean="0"/>
              <a:t>NaCl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8800" y="3429000"/>
            <a:ext cx="243840" cy="91440"/>
            <a:chOff x="609600" y="1676400"/>
            <a:chExt cx="243840" cy="91440"/>
          </a:xfrm>
        </p:grpSpPr>
        <p:sp>
          <p:nvSpPr>
            <p:cNvPr id="5" name="Oval 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if you stop inputting </a:t>
            </a:r>
            <a:r>
              <a:rPr lang="en-US" dirty="0" err="1" smtClean="0"/>
              <a:t>NaCl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962400" y="2438400"/>
            <a:ext cx="243840" cy="91440"/>
            <a:chOff x="609600" y="1676400"/>
            <a:chExt cx="243840" cy="91440"/>
          </a:xfrm>
        </p:grpSpPr>
        <p:sp>
          <p:nvSpPr>
            <p:cNvPr id="14" name="Oval 13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2400" y="2667000"/>
            <a:ext cx="243840" cy="91440"/>
            <a:chOff x="609600" y="1676400"/>
            <a:chExt cx="243840" cy="91440"/>
          </a:xfrm>
        </p:grpSpPr>
        <p:sp>
          <p:nvSpPr>
            <p:cNvPr id="17" name="Oval 16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4495800" y="2895600"/>
            <a:ext cx="243840" cy="91440"/>
            <a:chOff x="609600" y="1676400"/>
            <a:chExt cx="243840" cy="91440"/>
          </a:xfrm>
        </p:grpSpPr>
        <p:sp>
          <p:nvSpPr>
            <p:cNvPr id="23" name="Oval 2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4"/>
          <p:cNvGrpSpPr/>
          <p:nvPr/>
        </p:nvGrpSpPr>
        <p:grpSpPr>
          <a:xfrm>
            <a:off x="4191000" y="2133600"/>
            <a:ext cx="243840" cy="91440"/>
            <a:chOff x="609600" y="1676400"/>
            <a:chExt cx="243840" cy="91440"/>
          </a:xfrm>
        </p:grpSpPr>
        <p:sp>
          <p:nvSpPr>
            <p:cNvPr id="26" name="Oval 2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7"/>
          <p:cNvGrpSpPr/>
          <p:nvPr/>
        </p:nvGrpSpPr>
        <p:grpSpPr>
          <a:xfrm>
            <a:off x="4876800" y="2438400"/>
            <a:ext cx="243840" cy="91440"/>
            <a:chOff x="609600" y="1676400"/>
            <a:chExt cx="243840" cy="91440"/>
          </a:xfrm>
        </p:grpSpPr>
        <p:sp>
          <p:nvSpPr>
            <p:cNvPr id="29" name="Oval 2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4800600" y="2133600"/>
            <a:ext cx="243840" cy="91440"/>
            <a:chOff x="609600" y="1676400"/>
            <a:chExt cx="243840" cy="91440"/>
          </a:xfrm>
        </p:grpSpPr>
        <p:sp>
          <p:nvSpPr>
            <p:cNvPr id="32" name="Oval 31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242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4 </a:t>
            </a:r>
            <a:r>
              <a:rPr lang="en-US" dirty="0" err="1" smtClean="0"/>
              <a:t>NaCl</a:t>
            </a:r>
            <a:r>
              <a:rPr lang="en-US" dirty="0" smtClean="0"/>
              <a:t> molecules</a:t>
            </a:r>
            <a:endParaRPr lang="en-US" dirty="0"/>
          </a:p>
        </p:txBody>
      </p:sp>
      <p:grpSp>
        <p:nvGrpSpPr>
          <p:cNvPr id="25" name="Group 34"/>
          <p:cNvGrpSpPr/>
          <p:nvPr/>
        </p:nvGrpSpPr>
        <p:grpSpPr>
          <a:xfrm>
            <a:off x="3505200" y="4191000"/>
            <a:ext cx="243840" cy="91440"/>
            <a:chOff x="609600" y="1676400"/>
            <a:chExt cx="243840" cy="91440"/>
          </a:xfrm>
        </p:grpSpPr>
        <p:sp>
          <p:nvSpPr>
            <p:cNvPr id="36" name="Oval 3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4038600" y="2971800"/>
            <a:ext cx="243840" cy="91440"/>
            <a:chOff x="609600" y="1676400"/>
            <a:chExt cx="243840" cy="91440"/>
          </a:xfrm>
        </p:grpSpPr>
        <p:sp>
          <p:nvSpPr>
            <p:cNvPr id="48" name="Oval 47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49"/>
          <p:cNvGrpSpPr/>
          <p:nvPr/>
        </p:nvGrpSpPr>
        <p:grpSpPr>
          <a:xfrm>
            <a:off x="4800600" y="2819400"/>
            <a:ext cx="243840" cy="91440"/>
            <a:chOff x="609600" y="1676400"/>
            <a:chExt cx="243840" cy="91440"/>
          </a:xfrm>
        </p:grpSpPr>
        <p:sp>
          <p:nvSpPr>
            <p:cNvPr id="51" name="Oval 50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676400" y="609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7 – Cease input, 10 molecules remaining from previous year</a:t>
            </a:r>
            <a:endParaRPr lang="en-US" dirty="0"/>
          </a:p>
        </p:txBody>
      </p:sp>
      <p:grpSp>
        <p:nvGrpSpPr>
          <p:cNvPr id="35" name="Group 56"/>
          <p:cNvGrpSpPr/>
          <p:nvPr/>
        </p:nvGrpSpPr>
        <p:grpSpPr>
          <a:xfrm>
            <a:off x="4495800" y="4191000"/>
            <a:ext cx="243840" cy="91440"/>
            <a:chOff x="609600" y="1676400"/>
            <a:chExt cx="243840" cy="91440"/>
          </a:xfrm>
        </p:grpSpPr>
        <p:sp>
          <p:nvSpPr>
            <p:cNvPr id="58" name="Oval 57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59"/>
          <p:cNvGrpSpPr/>
          <p:nvPr/>
        </p:nvGrpSpPr>
        <p:grpSpPr>
          <a:xfrm>
            <a:off x="3810000" y="4419600"/>
            <a:ext cx="243840" cy="91440"/>
            <a:chOff x="609600" y="1676400"/>
            <a:chExt cx="243840" cy="91440"/>
          </a:xfrm>
        </p:grpSpPr>
        <p:sp>
          <p:nvSpPr>
            <p:cNvPr id="61" name="Oval 60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63"/>
          <p:cNvGrpSpPr/>
          <p:nvPr/>
        </p:nvGrpSpPr>
        <p:grpSpPr>
          <a:xfrm>
            <a:off x="4419600" y="2286000"/>
            <a:ext cx="243840" cy="91440"/>
            <a:chOff x="609600" y="1676400"/>
            <a:chExt cx="243840" cy="91440"/>
          </a:xfrm>
        </p:grpSpPr>
        <p:sp>
          <p:nvSpPr>
            <p:cNvPr id="65" name="Oval 6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66"/>
          <p:cNvGrpSpPr/>
          <p:nvPr/>
        </p:nvGrpSpPr>
        <p:grpSpPr>
          <a:xfrm>
            <a:off x="4419600" y="2667000"/>
            <a:ext cx="243840" cy="91440"/>
            <a:chOff x="609600" y="1676400"/>
            <a:chExt cx="243840" cy="91440"/>
          </a:xfrm>
        </p:grpSpPr>
        <p:sp>
          <p:nvSpPr>
            <p:cNvPr id="68" name="Oval 67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72"/>
          <p:cNvGrpSpPr/>
          <p:nvPr/>
        </p:nvGrpSpPr>
        <p:grpSpPr>
          <a:xfrm>
            <a:off x="5257800" y="4267200"/>
            <a:ext cx="243840" cy="91440"/>
            <a:chOff x="609600" y="1676400"/>
            <a:chExt cx="243840" cy="91440"/>
          </a:xfrm>
        </p:grpSpPr>
        <p:sp>
          <p:nvSpPr>
            <p:cNvPr id="74" name="Oval 73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87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43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44" name="Group 92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94" name="Cube 93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groundwater? 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5" descr="dirty-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410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962400" y="2438400"/>
            <a:ext cx="243840" cy="91440"/>
            <a:chOff x="609600" y="1676400"/>
            <a:chExt cx="243840" cy="91440"/>
          </a:xfrm>
        </p:grpSpPr>
        <p:sp>
          <p:nvSpPr>
            <p:cNvPr id="14" name="Oval 13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4343400" y="2590800"/>
            <a:ext cx="243840" cy="91440"/>
            <a:chOff x="609600" y="1676400"/>
            <a:chExt cx="243840" cy="91440"/>
          </a:xfrm>
        </p:grpSpPr>
        <p:sp>
          <p:nvSpPr>
            <p:cNvPr id="20" name="Oval 1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21"/>
          <p:cNvGrpSpPr/>
          <p:nvPr/>
        </p:nvGrpSpPr>
        <p:grpSpPr>
          <a:xfrm>
            <a:off x="4191000" y="2133600"/>
            <a:ext cx="243840" cy="91440"/>
            <a:chOff x="609600" y="1676400"/>
            <a:chExt cx="243840" cy="91440"/>
          </a:xfrm>
        </p:grpSpPr>
        <p:sp>
          <p:nvSpPr>
            <p:cNvPr id="23" name="Oval 2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27"/>
          <p:cNvGrpSpPr/>
          <p:nvPr/>
        </p:nvGrpSpPr>
        <p:grpSpPr>
          <a:xfrm>
            <a:off x="4800600" y="2133600"/>
            <a:ext cx="243840" cy="91440"/>
            <a:chOff x="609600" y="1676400"/>
            <a:chExt cx="243840" cy="91440"/>
          </a:xfrm>
        </p:grpSpPr>
        <p:sp>
          <p:nvSpPr>
            <p:cNvPr id="29" name="Oval 2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242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3 </a:t>
            </a:r>
            <a:r>
              <a:rPr lang="en-US" dirty="0" err="1" smtClean="0"/>
              <a:t>NaCl</a:t>
            </a:r>
            <a:r>
              <a:rPr lang="en-US" dirty="0" smtClean="0"/>
              <a:t> molecules</a:t>
            </a:r>
            <a:endParaRPr lang="en-US" dirty="0"/>
          </a:p>
        </p:txBody>
      </p:sp>
      <p:grpSp>
        <p:nvGrpSpPr>
          <p:cNvPr id="19" name="Group 31"/>
          <p:cNvGrpSpPr/>
          <p:nvPr/>
        </p:nvGrpSpPr>
        <p:grpSpPr>
          <a:xfrm>
            <a:off x="3505200" y="4191000"/>
            <a:ext cx="243840" cy="91440"/>
            <a:chOff x="609600" y="1676400"/>
            <a:chExt cx="243840" cy="91440"/>
          </a:xfrm>
        </p:grpSpPr>
        <p:sp>
          <p:nvSpPr>
            <p:cNvPr id="33" name="Oval 3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4"/>
          <p:cNvGrpSpPr/>
          <p:nvPr/>
        </p:nvGrpSpPr>
        <p:grpSpPr>
          <a:xfrm>
            <a:off x="4038600" y="2971800"/>
            <a:ext cx="243840" cy="91440"/>
            <a:chOff x="609600" y="1676400"/>
            <a:chExt cx="243840" cy="91440"/>
          </a:xfrm>
        </p:grpSpPr>
        <p:sp>
          <p:nvSpPr>
            <p:cNvPr id="36" name="Oval 3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37"/>
          <p:cNvGrpSpPr/>
          <p:nvPr/>
        </p:nvGrpSpPr>
        <p:grpSpPr>
          <a:xfrm>
            <a:off x="4800600" y="2819400"/>
            <a:ext cx="243840" cy="91440"/>
            <a:chOff x="609600" y="1676400"/>
            <a:chExt cx="243840" cy="91440"/>
          </a:xfrm>
        </p:grpSpPr>
        <p:sp>
          <p:nvSpPr>
            <p:cNvPr id="39" name="Oval 38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057400" y="533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8 - Input 0 molecules, add 6 molecules remaining from previous year = 6 molecules</a:t>
            </a:r>
            <a:endParaRPr lang="en-US" dirty="0"/>
          </a:p>
        </p:txBody>
      </p:sp>
      <p:grpSp>
        <p:nvGrpSpPr>
          <p:cNvPr id="26" name="Group 41"/>
          <p:cNvGrpSpPr/>
          <p:nvPr/>
        </p:nvGrpSpPr>
        <p:grpSpPr>
          <a:xfrm>
            <a:off x="4191000" y="4419600"/>
            <a:ext cx="243840" cy="91440"/>
            <a:chOff x="609600" y="1676400"/>
            <a:chExt cx="243840" cy="91440"/>
          </a:xfrm>
        </p:grpSpPr>
        <p:sp>
          <p:nvSpPr>
            <p:cNvPr id="43" name="Oval 4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54"/>
          <p:cNvGrpSpPr/>
          <p:nvPr/>
        </p:nvGrpSpPr>
        <p:grpSpPr>
          <a:xfrm>
            <a:off x="5257800" y="4267200"/>
            <a:ext cx="243840" cy="91440"/>
            <a:chOff x="609600" y="1676400"/>
            <a:chExt cx="243840" cy="91440"/>
          </a:xfrm>
        </p:grpSpPr>
        <p:sp>
          <p:nvSpPr>
            <p:cNvPr id="56" name="Oval 55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57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32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35" name="Group 62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64" name="Cube 63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191000" y="2514600"/>
            <a:ext cx="243840" cy="91440"/>
            <a:chOff x="609600" y="1676400"/>
            <a:chExt cx="243840" cy="91440"/>
          </a:xfrm>
        </p:grpSpPr>
        <p:sp>
          <p:nvSpPr>
            <p:cNvPr id="14" name="Oval 13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242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2 </a:t>
            </a:r>
            <a:r>
              <a:rPr lang="en-US" dirty="0" err="1" smtClean="0"/>
              <a:t>NaCl</a:t>
            </a:r>
            <a:r>
              <a:rPr lang="en-US" dirty="0" smtClean="0"/>
              <a:t> molecules</a:t>
            </a:r>
            <a:endParaRPr lang="en-US" dirty="0"/>
          </a:p>
        </p:txBody>
      </p:sp>
      <p:grpSp>
        <p:nvGrpSpPr>
          <p:cNvPr id="16" name="Group 28"/>
          <p:cNvGrpSpPr/>
          <p:nvPr/>
        </p:nvGrpSpPr>
        <p:grpSpPr>
          <a:xfrm>
            <a:off x="4038600" y="2971800"/>
            <a:ext cx="243840" cy="91440"/>
            <a:chOff x="609600" y="1676400"/>
            <a:chExt cx="243840" cy="91440"/>
          </a:xfrm>
        </p:grpSpPr>
        <p:sp>
          <p:nvSpPr>
            <p:cNvPr id="30" name="Oval 29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4800600" y="2819400"/>
            <a:ext cx="243840" cy="91440"/>
            <a:chOff x="609600" y="1676400"/>
            <a:chExt cx="243840" cy="91440"/>
          </a:xfrm>
        </p:grpSpPr>
        <p:sp>
          <p:nvSpPr>
            <p:cNvPr id="33" name="Oval 32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860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9 – Input 0 molecules, add 3 molecules remaining from previous year = 3 molecules</a:t>
            </a:r>
            <a:endParaRPr lang="en-US" dirty="0"/>
          </a:p>
        </p:txBody>
      </p:sp>
      <p:grpSp>
        <p:nvGrpSpPr>
          <p:cNvPr id="18" name="Group 35"/>
          <p:cNvGrpSpPr/>
          <p:nvPr/>
        </p:nvGrpSpPr>
        <p:grpSpPr>
          <a:xfrm>
            <a:off x="4191000" y="4419600"/>
            <a:ext cx="243840" cy="91440"/>
            <a:chOff x="609600" y="1676400"/>
            <a:chExt cx="243840" cy="91440"/>
          </a:xfrm>
        </p:grpSpPr>
        <p:sp>
          <p:nvSpPr>
            <p:cNvPr id="37" name="Oval 36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9"/>
          <p:cNvGrpSpPr/>
          <p:nvPr/>
        </p:nvGrpSpPr>
        <p:grpSpPr>
          <a:xfrm>
            <a:off x="5257800" y="4267200"/>
            <a:ext cx="243840" cy="91440"/>
            <a:chOff x="609600" y="1676400"/>
            <a:chExt cx="243840" cy="91440"/>
          </a:xfrm>
        </p:grpSpPr>
        <p:sp>
          <p:nvSpPr>
            <p:cNvPr id="41" name="Oval 40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45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21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22" name="Group 50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52" name="Cube 51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2 </a:t>
            </a:r>
            <a:r>
              <a:rPr lang="en-US" dirty="0" err="1" smtClean="0"/>
              <a:t>NaCl</a:t>
            </a:r>
            <a:r>
              <a:rPr lang="en-US" dirty="0" smtClean="0"/>
              <a:t> molecules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33600" y="609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10 – Input 0 molecules, add 2 molecules remaining from previous year = 0 molecules</a:t>
            </a:r>
            <a:endParaRPr lang="en-US" dirty="0"/>
          </a:p>
        </p:txBody>
      </p:sp>
      <p:grpSp>
        <p:nvGrpSpPr>
          <p:cNvPr id="13" name="Group 33"/>
          <p:cNvGrpSpPr/>
          <p:nvPr/>
        </p:nvGrpSpPr>
        <p:grpSpPr>
          <a:xfrm>
            <a:off x="4191000" y="2514600"/>
            <a:ext cx="243840" cy="91440"/>
            <a:chOff x="609600" y="1676400"/>
            <a:chExt cx="243840" cy="91440"/>
          </a:xfrm>
        </p:grpSpPr>
        <p:sp>
          <p:nvSpPr>
            <p:cNvPr id="35" name="Oval 34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4343400" y="2667000"/>
            <a:ext cx="243840" cy="91440"/>
            <a:chOff x="609600" y="1676400"/>
            <a:chExt cx="243840" cy="91440"/>
          </a:xfrm>
        </p:grpSpPr>
        <p:sp>
          <p:nvSpPr>
            <p:cNvPr id="38" name="Oval 37"/>
            <p:cNvSpPr/>
            <p:nvPr/>
          </p:nvSpPr>
          <p:spPr>
            <a:xfrm>
              <a:off x="609600" y="167640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62000" y="1676400"/>
              <a:ext cx="91440" cy="914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39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17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18" name="Group 44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46" name="Cube 45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962400" y="2133600"/>
            <a:ext cx="1143000" cy="9906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31242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3124200"/>
            <a:ext cx="914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590800" y="1371600"/>
            <a:ext cx="13716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05400" y="1295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00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1447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14478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2766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3276600"/>
            <a:ext cx="152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43400" y="3352800"/>
            <a:ext cx="76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2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0 </a:t>
            </a:r>
            <a:r>
              <a:rPr lang="en-US" dirty="0" err="1" smtClean="0"/>
              <a:t>NaCl</a:t>
            </a:r>
            <a:r>
              <a:rPr lang="en-US" dirty="0" smtClean="0"/>
              <a:t> molecules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533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11 – Input 0 molecules, 0 molecules remaining from previous year</a:t>
            </a:r>
            <a:endParaRPr lang="en-US" dirty="0"/>
          </a:p>
        </p:txBody>
      </p:sp>
      <p:grpSp>
        <p:nvGrpSpPr>
          <p:cNvPr id="15" name="Group 21"/>
          <p:cNvGrpSpPr/>
          <p:nvPr/>
        </p:nvGrpSpPr>
        <p:grpSpPr>
          <a:xfrm>
            <a:off x="6629400" y="5410200"/>
            <a:ext cx="2225040" cy="369332"/>
            <a:chOff x="0" y="1524000"/>
            <a:chExt cx="2225040" cy="369332"/>
          </a:xfrm>
        </p:grpSpPr>
        <p:grpSp>
          <p:nvGrpSpPr>
            <p:cNvPr id="16" name="Group 38"/>
            <p:cNvGrpSpPr/>
            <p:nvPr/>
          </p:nvGrpSpPr>
          <p:grpSpPr>
            <a:xfrm>
              <a:off x="1981200" y="1676400"/>
              <a:ext cx="243840" cy="91440"/>
              <a:chOff x="609600" y="1676400"/>
              <a:chExt cx="243840" cy="9144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09600" y="1676400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62000" y="1676400"/>
                <a:ext cx="91440" cy="914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0" y="1524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/>
                <a:t>NaCl</a:t>
              </a:r>
              <a:r>
                <a:rPr lang="en-US" dirty="0" smtClean="0"/>
                <a:t> molecule =</a:t>
              </a:r>
              <a:endParaRPr lang="en-US" dirty="0"/>
            </a:p>
          </p:txBody>
        </p:sp>
      </p:grpSp>
      <p:grpSp>
        <p:nvGrpSpPr>
          <p:cNvPr id="17" name="Group 26"/>
          <p:cNvGrpSpPr/>
          <p:nvPr/>
        </p:nvGrpSpPr>
        <p:grpSpPr>
          <a:xfrm>
            <a:off x="6934200" y="6096000"/>
            <a:ext cx="1981200" cy="457200"/>
            <a:chOff x="457200" y="5486400"/>
            <a:chExt cx="1981200" cy="457200"/>
          </a:xfrm>
        </p:grpSpPr>
        <p:sp>
          <p:nvSpPr>
            <p:cNvPr id="28" name="Cube 27"/>
            <p:cNvSpPr/>
            <p:nvPr/>
          </p:nvSpPr>
          <p:spPr>
            <a:xfrm>
              <a:off x="1828800" y="5486400"/>
              <a:ext cx="609600" cy="457200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Ecosystem =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what does it look like if you plot stream </a:t>
            </a:r>
            <a:r>
              <a:rPr lang="en-US" dirty="0" err="1" smtClean="0"/>
              <a:t>NaCl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257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it takes as long to reach 0 concentration as it did to reach steady state.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Aquifers and Groundwater</a:t>
            </a:r>
          </a:p>
        </p:txBody>
      </p:sp>
      <p:pic>
        <p:nvPicPr>
          <p:cNvPr id="44035" name="Picture 3" descr="16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990600"/>
            <a:ext cx="8021638" cy="4724400"/>
          </a:xfrm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685800" y="5867400"/>
            <a:ext cx="815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Groundwater: any water that is found underground in cracks and spaces in soil, sand, and rocks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Groundwater Mining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Removing water from an aquifer faster than it can be replenished.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Extended periods of mining can lead 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Land subsidence.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Lowering of the water table.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Salt-water intrusion of wells near coastal areas.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More than half of the US relies on groundwater for drinking water (New York: 35%)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SanAntonioRiverWa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68008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aquifer%5B1%5D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03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 descr="wsci_03_img03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4290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Groundwater depletion example: Ogallala Aquifer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Ogallala Aquifer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953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Before 1940s, water couldn’t be accessed if it was below 70-80 feet</a:t>
            </a:r>
          </a:p>
          <a:p>
            <a:pPr eaLnBrk="1" hangingPunct="1">
              <a:defRPr/>
            </a:pPr>
            <a:r>
              <a:rPr lang="en-US" sz="2800" dirty="0" smtClean="0"/>
              <a:t>Technology allowed wells to extract water from more then 3,000 feet</a:t>
            </a:r>
          </a:p>
          <a:p>
            <a:pPr eaLnBrk="1" hangingPunct="1">
              <a:defRPr/>
            </a:pPr>
            <a:r>
              <a:rPr lang="en-US" sz="2800" dirty="0" smtClean="0"/>
              <a:t>By 1990, sixteen million acres of the high plains were irrigated with water from Ogallala</a:t>
            </a:r>
          </a:p>
          <a:p>
            <a:pPr eaLnBrk="1" hangingPunct="1">
              <a:defRPr/>
            </a:pPr>
            <a:r>
              <a:rPr lang="en-US" sz="2800" dirty="0" smtClean="0"/>
              <a:t>Some areas: more than 150 foot declines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72200" y="1752600"/>
            <a:ext cx="2590800" cy="4437063"/>
            <a:chOff x="6172200" y="1752600"/>
            <a:chExt cx="2590800" cy="4437221"/>
          </a:xfrm>
        </p:grpSpPr>
        <p:pic>
          <p:nvPicPr>
            <p:cNvPr id="481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1752600"/>
              <a:ext cx="2590800" cy="4105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4" name="TextBox 4"/>
            <p:cNvSpPr txBox="1">
              <a:spLocks noChangeArrowheads="1"/>
            </p:cNvSpPr>
            <p:nvPr/>
          </p:nvSpPr>
          <p:spPr bwMode="auto">
            <a:xfrm>
              <a:off x="6477000" y="5943600"/>
              <a:ext cx="2286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www.unwater.org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Much of the world relies on irrigation from groundwater instead of rain for agriculture- notice India! 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0" y="6211888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3</a:t>
            </a:r>
            <a:r>
              <a:rPr lang="en-US" sz="1400" b="1" baseline="30000"/>
              <a:t>rd</a:t>
            </a:r>
            <a:r>
              <a:rPr lang="en-US" sz="1400" b="1"/>
              <a:t> UN World Water Development Report,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salt accumulates in an ecosystem and then reaches steady state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777</Words>
  <Application>Microsoft Office PowerPoint</Application>
  <PresentationFormat>On-screen Show (4:3)</PresentationFormat>
  <Paragraphs>108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Groundwater</vt:lpstr>
      <vt:lpstr>What is groundwater?  </vt:lpstr>
      <vt:lpstr>Aquifers and Groundwater</vt:lpstr>
      <vt:lpstr>Groundwater Mining</vt:lpstr>
      <vt:lpstr>PowerPoint Presentation</vt:lpstr>
      <vt:lpstr>Groundwater depletion example: Ogallala Aquifer</vt:lpstr>
      <vt:lpstr>Ogallala Aquifer</vt:lpstr>
      <vt:lpstr>Much of the world relies on irrigation from groundwater instead of rain for agriculture- notice India!  </vt:lpstr>
      <vt:lpstr>How salt accumulates in an ecosystem and then reaches steady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it look like if you plot stream NaCl?</vt:lpstr>
      <vt:lpstr>What happens if you stop inputting NaCl?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what does it look like if you plot stream NaCl?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harrisc</dc:creator>
  <cp:lastModifiedBy>Cornelia Tutschka</cp:lastModifiedBy>
  <cp:revision>49</cp:revision>
  <dcterms:created xsi:type="dcterms:W3CDTF">2011-03-11T14:26:17Z</dcterms:created>
  <dcterms:modified xsi:type="dcterms:W3CDTF">2016-09-22T15:25:12Z</dcterms:modified>
</cp:coreProperties>
</file>