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E:\harrisc\Documents\DEEP\Data%20sets\Teacher%20data%20sets\BES_salt_dat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harrisc\Documents\DEEP\Data%20sets\Teacher%20data%20sets\BES_salt_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ellyv\Documents\Excel%20Files\avg_month_streamflow.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ellyv\Documents\Excel%20Files\avg_month_streamflow.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800"/>
            </a:pPr>
            <a:r>
              <a:rPr lang="en-US" sz="2800"/>
              <a:t>Seasonal Chloride in Baltimore Streams</a:t>
            </a:r>
          </a:p>
        </c:rich>
      </c:tx>
      <c:layout/>
    </c:title>
    <c:plotArea>
      <c:layout>
        <c:manualLayout>
          <c:layoutTarget val="inner"/>
          <c:xMode val="edge"/>
          <c:yMode val="edge"/>
          <c:x val="0.19343243920236128"/>
          <c:y val="0.10770781159518383"/>
          <c:w val="0.54999771294148425"/>
          <c:h val="0.63253450052267823"/>
        </c:manualLayout>
      </c:layout>
      <c:lineChart>
        <c:grouping val="standard"/>
        <c:ser>
          <c:idx val="0"/>
          <c:order val="0"/>
          <c:tx>
            <c:strRef>
              <c:f>Sheet1!$B$1</c:f>
              <c:strCache>
                <c:ptCount val="1"/>
                <c:pt idx="0">
                  <c:v>Forested</c:v>
                </c:pt>
              </c:strCache>
            </c:strRef>
          </c:tx>
          <c:spPr>
            <a:ln w="53975"/>
          </c:spPr>
          <c:marker>
            <c:symbol val="none"/>
          </c:marker>
          <c:cat>
            <c:strRef>
              <c:f>Sheet1!$A$2:$A$26</c:f>
              <c:strCache>
                <c:ptCount val="25"/>
                <c:pt idx="0">
                  <c:v>winter 1999</c:v>
                </c:pt>
                <c:pt idx="1">
                  <c:v>spring 1999</c:v>
                </c:pt>
                <c:pt idx="2">
                  <c:v>summer 1999</c:v>
                </c:pt>
                <c:pt idx="3">
                  <c:v>fall 1999</c:v>
                </c:pt>
                <c:pt idx="4">
                  <c:v>winter 2000</c:v>
                </c:pt>
                <c:pt idx="5">
                  <c:v>spring 2000</c:v>
                </c:pt>
                <c:pt idx="6">
                  <c:v>summer 2000</c:v>
                </c:pt>
                <c:pt idx="7">
                  <c:v>fall 2000</c:v>
                </c:pt>
                <c:pt idx="8">
                  <c:v>winter 2001</c:v>
                </c:pt>
                <c:pt idx="9">
                  <c:v>spring 2001</c:v>
                </c:pt>
                <c:pt idx="10">
                  <c:v>summer 2001</c:v>
                </c:pt>
                <c:pt idx="11">
                  <c:v>fall 2001</c:v>
                </c:pt>
                <c:pt idx="12">
                  <c:v>winter 2002</c:v>
                </c:pt>
                <c:pt idx="13">
                  <c:v>spring 2002</c:v>
                </c:pt>
                <c:pt idx="14">
                  <c:v>summer 2002</c:v>
                </c:pt>
                <c:pt idx="15">
                  <c:v>fall 2002</c:v>
                </c:pt>
                <c:pt idx="16">
                  <c:v>winter 2003</c:v>
                </c:pt>
                <c:pt idx="17">
                  <c:v>spring 2003</c:v>
                </c:pt>
                <c:pt idx="18">
                  <c:v>summer 2003</c:v>
                </c:pt>
                <c:pt idx="19">
                  <c:v>fall 2003</c:v>
                </c:pt>
                <c:pt idx="20">
                  <c:v>winter 2004</c:v>
                </c:pt>
                <c:pt idx="21">
                  <c:v>spring 2004</c:v>
                </c:pt>
                <c:pt idx="22">
                  <c:v>summer 2004</c:v>
                </c:pt>
                <c:pt idx="23">
                  <c:v>fall 2004</c:v>
                </c:pt>
                <c:pt idx="24">
                  <c:v>winter 2005</c:v>
                </c:pt>
              </c:strCache>
            </c:strRef>
          </c:cat>
          <c:val>
            <c:numRef>
              <c:f>Sheet1!$B$2:$B$26</c:f>
              <c:numCache>
                <c:formatCode>0.00</c:formatCode>
                <c:ptCount val="25"/>
                <c:pt idx="0">
                  <c:v>2.4222645812489239</c:v>
                </c:pt>
                <c:pt idx="1">
                  <c:v>2.3766431396858421</c:v>
                </c:pt>
                <c:pt idx="2">
                  <c:v>2.6920414810535243</c:v>
                </c:pt>
                <c:pt idx="3">
                  <c:v>2.3471203491942436</c:v>
                </c:pt>
                <c:pt idx="4">
                  <c:v>2.169572796989359</c:v>
                </c:pt>
                <c:pt idx="5">
                  <c:v>2.4308259892307693</c:v>
                </c:pt>
                <c:pt idx="6">
                  <c:v>2.5209124626153847</c:v>
                </c:pt>
                <c:pt idx="7">
                  <c:v>2.6186771402307687</c:v>
                </c:pt>
                <c:pt idx="8">
                  <c:v>2.7638951704166672</c:v>
                </c:pt>
                <c:pt idx="9">
                  <c:v>2.6568347111666668</c:v>
                </c:pt>
                <c:pt idx="10">
                  <c:v>2.869990748357143</c:v>
                </c:pt>
                <c:pt idx="11">
                  <c:v>2.3947617118666673</c:v>
                </c:pt>
                <c:pt idx="12">
                  <c:v>2.1308733929999999</c:v>
                </c:pt>
                <c:pt idx="13">
                  <c:v>2.2217526688000002</c:v>
                </c:pt>
                <c:pt idx="14">
                  <c:v>3.0086081360769232</c:v>
                </c:pt>
                <c:pt idx="15">
                  <c:v>2.7327041467692306</c:v>
                </c:pt>
                <c:pt idx="16">
                  <c:v>3.1088905759090908</c:v>
                </c:pt>
                <c:pt idx="17">
                  <c:v>2.3548397114545456</c:v>
                </c:pt>
                <c:pt idx="18">
                  <c:v>2.6366666666666667</c:v>
                </c:pt>
                <c:pt idx="19">
                  <c:v>2.6933333333333334</c:v>
                </c:pt>
                <c:pt idx="20">
                  <c:v>2.7183333333333337</c:v>
                </c:pt>
                <c:pt idx="21">
                  <c:v>2.6999999999999997</c:v>
                </c:pt>
                <c:pt idx="22">
                  <c:v>2.9915384615384615</c:v>
                </c:pt>
                <c:pt idx="23">
                  <c:v>2.7108333333333334</c:v>
                </c:pt>
                <c:pt idx="24">
                  <c:v>2.528461538461539</c:v>
                </c:pt>
              </c:numCache>
            </c:numRef>
          </c:val>
        </c:ser>
        <c:ser>
          <c:idx val="1"/>
          <c:order val="1"/>
          <c:tx>
            <c:strRef>
              <c:f>Sheet1!$C$1</c:f>
              <c:strCache>
                <c:ptCount val="1"/>
                <c:pt idx="0">
                  <c:v>Glyndon: Suburban</c:v>
                </c:pt>
              </c:strCache>
            </c:strRef>
          </c:tx>
          <c:spPr>
            <a:ln w="53975"/>
          </c:spPr>
          <c:marker>
            <c:symbol val="none"/>
          </c:marker>
          <c:cat>
            <c:strRef>
              <c:f>Sheet1!$A$2:$A$26</c:f>
              <c:strCache>
                <c:ptCount val="25"/>
                <c:pt idx="0">
                  <c:v>winter 1999</c:v>
                </c:pt>
                <c:pt idx="1">
                  <c:v>spring 1999</c:v>
                </c:pt>
                <c:pt idx="2">
                  <c:v>summer 1999</c:v>
                </c:pt>
                <c:pt idx="3">
                  <c:v>fall 1999</c:v>
                </c:pt>
                <c:pt idx="4">
                  <c:v>winter 2000</c:v>
                </c:pt>
                <c:pt idx="5">
                  <c:v>spring 2000</c:v>
                </c:pt>
                <c:pt idx="6">
                  <c:v>summer 2000</c:v>
                </c:pt>
                <c:pt idx="7">
                  <c:v>fall 2000</c:v>
                </c:pt>
                <c:pt idx="8">
                  <c:v>winter 2001</c:v>
                </c:pt>
                <c:pt idx="9">
                  <c:v>spring 2001</c:v>
                </c:pt>
                <c:pt idx="10">
                  <c:v>summer 2001</c:v>
                </c:pt>
                <c:pt idx="11">
                  <c:v>fall 2001</c:v>
                </c:pt>
                <c:pt idx="12">
                  <c:v>winter 2002</c:v>
                </c:pt>
                <c:pt idx="13">
                  <c:v>spring 2002</c:v>
                </c:pt>
                <c:pt idx="14">
                  <c:v>summer 2002</c:v>
                </c:pt>
                <c:pt idx="15">
                  <c:v>fall 2002</c:v>
                </c:pt>
                <c:pt idx="16">
                  <c:v>winter 2003</c:v>
                </c:pt>
                <c:pt idx="17">
                  <c:v>spring 2003</c:v>
                </c:pt>
                <c:pt idx="18">
                  <c:v>summer 2003</c:v>
                </c:pt>
                <c:pt idx="19">
                  <c:v>fall 2003</c:v>
                </c:pt>
                <c:pt idx="20">
                  <c:v>winter 2004</c:v>
                </c:pt>
                <c:pt idx="21">
                  <c:v>spring 2004</c:v>
                </c:pt>
                <c:pt idx="22">
                  <c:v>summer 2004</c:v>
                </c:pt>
                <c:pt idx="23">
                  <c:v>fall 2004</c:v>
                </c:pt>
                <c:pt idx="24">
                  <c:v>winter 2005</c:v>
                </c:pt>
              </c:strCache>
            </c:strRef>
          </c:cat>
          <c:val>
            <c:numRef>
              <c:f>Sheet1!$C$2:$C$26</c:f>
              <c:numCache>
                <c:formatCode>0.00</c:formatCode>
                <c:ptCount val="25"/>
                <c:pt idx="0">
                  <c:v>192.1598398007786</c:v>
                </c:pt>
                <c:pt idx="1">
                  <c:v>75.100332451980691</c:v>
                </c:pt>
                <c:pt idx="2">
                  <c:v>73.838060118179371</c:v>
                </c:pt>
                <c:pt idx="3">
                  <c:v>57.059983918973344</c:v>
                </c:pt>
                <c:pt idx="4">
                  <c:v>85.289499549646607</c:v>
                </c:pt>
                <c:pt idx="5">
                  <c:v>69.450726275384625</c:v>
                </c:pt>
                <c:pt idx="6">
                  <c:v>98.102642533846151</c:v>
                </c:pt>
                <c:pt idx="7">
                  <c:v>74.409772262142852</c:v>
                </c:pt>
                <c:pt idx="8">
                  <c:v>139.64153678833333</c:v>
                </c:pt>
                <c:pt idx="9">
                  <c:v>82.348758277692312</c:v>
                </c:pt>
                <c:pt idx="10">
                  <c:v>84.325051487857124</c:v>
                </c:pt>
                <c:pt idx="11">
                  <c:v>121.33128968599999</c:v>
                </c:pt>
                <c:pt idx="12">
                  <c:v>92.43124311133333</c:v>
                </c:pt>
                <c:pt idx="13">
                  <c:v>67.39377884933333</c:v>
                </c:pt>
                <c:pt idx="14">
                  <c:v>88.456186228181821</c:v>
                </c:pt>
                <c:pt idx="15">
                  <c:v>199.75409161250002</c:v>
                </c:pt>
                <c:pt idx="16">
                  <c:v>182.864320822</c:v>
                </c:pt>
                <c:pt idx="17">
                  <c:v>94.739024053076932</c:v>
                </c:pt>
                <c:pt idx="18">
                  <c:v>80.079230769230762</c:v>
                </c:pt>
                <c:pt idx="19">
                  <c:v>89.353846153846149</c:v>
                </c:pt>
                <c:pt idx="20">
                  <c:v>222.90416666666667</c:v>
                </c:pt>
                <c:pt idx="21">
                  <c:v>93.699999999999989</c:v>
                </c:pt>
                <c:pt idx="22">
                  <c:v>102.90714285714286</c:v>
                </c:pt>
                <c:pt idx="23">
                  <c:v>90.433333333333323</c:v>
                </c:pt>
                <c:pt idx="24">
                  <c:v>349.73076923076923</c:v>
                </c:pt>
              </c:numCache>
            </c:numRef>
          </c:val>
        </c:ser>
        <c:ser>
          <c:idx val="2"/>
          <c:order val="2"/>
          <c:tx>
            <c:strRef>
              <c:f>Sheet1!$D$1</c:f>
              <c:strCache>
                <c:ptCount val="1"/>
                <c:pt idx="0">
                  <c:v>Dead Run: Urban</c:v>
                </c:pt>
              </c:strCache>
            </c:strRef>
          </c:tx>
          <c:spPr>
            <a:ln w="53975"/>
          </c:spPr>
          <c:marker>
            <c:symbol val="none"/>
          </c:marker>
          <c:cat>
            <c:strRef>
              <c:f>Sheet1!$A$2:$A$26</c:f>
              <c:strCache>
                <c:ptCount val="25"/>
                <c:pt idx="0">
                  <c:v>winter 1999</c:v>
                </c:pt>
                <c:pt idx="1">
                  <c:v>spring 1999</c:v>
                </c:pt>
                <c:pt idx="2">
                  <c:v>summer 1999</c:v>
                </c:pt>
                <c:pt idx="3">
                  <c:v>fall 1999</c:v>
                </c:pt>
                <c:pt idx="4">
                  <c:v>winter 2000</c:v>
                </c:pt>
                <c:pt idx="5">
                  <c:v>spring 2000</c:v>
                </c:pt>
                <c:pt idx="6">
                  <c:v>summer 2000</c:v>
                </c:pt>
                <c:pt idx="7">
                  <c:v>fall 2000</c:v>
                </c:pt>
                <c:pt idx="8">
                  <c:v>winter 2001</c:v>
                </c:pt>
                <c:pt idx="9">
                  <c:v>spring 2001</c:v>
                </c:pt>
                <c:pt idx="10">
                  <c:v>summer 2001</c:v>
                </c:pt>
                <c:pt idx="11">
                  <c:v>fall 2001</c:v>
                </c:pt>
                <c:pt idx="12">
                  <c:v>winter 2002</c:v>
                </c:pt>
                <c:pt idx="13">
                  <c:v>spring 2002</c:v>
                </c:pt>
                <c:pt idx="14">
                  <c:v>summer 2002</c:v>
                </c:pt>
                <c:pt idx="15">
                  <c:v>fall 2002</c:v>
                </c:pt>
                <c:pt idx="16">
                  <c:v>winter 2003</c:v>
                </c:pt>
                <c:pt idx="17">
                  <c:v>spring 2003</c:v>
                </c:pt>
                <c:pt idx="18">
                  <c:v>summer 2003</c:v>
                </c:pt>
                <c:pt idx="19">
                  <c:v>fall 2003</c:v>
                </c:pt>
                <c:pt idx="20">
                  <c:v>winter 2004</c:v>
                </c:pt>
                <c:pt idx="21">
                  <c:v>spring 2004</c:v>
                </c:pt>
                <c:pt idx="22">
                  <c:v>summer 2004</c:v>
                </c:pt>
                <c:pt idx="23">
                  <c:v>fall 2004</c:v>
                </c:pt>
                <c:pt idx="24">
                  <c:v>winter 2005</c:v>
                </c:pt>
              </c:strCache>
            </c:strRef>
          </c:cat>
          <c:val>
            <c:numRef>
              <c:f>Sheet1!$D$2:$D$26</c:f>
              <c:numCache>
                <c:formatCode>0.00</c:formatCode>
                <c:ptCount val="25"/>
                <c:pt idx="0">
                  <c:v>578.29204639532861</c:v>
                </c:pt>
                <c:pt idx="1">
                  <c:v>175.65193692666992</c:v>
                </c:pt>
                <c:pt idx="2">
                  <c:v>88.779014880389767</c:v>
                </c:pt>
                <c:pt idx="3">
                  <c:v>53.919530982342842</c:v>
                </c:pt>
                <c:pt idx="4">
                  <c:v>854.87954157769207</c:v>
                </c:pt>
                <c:pt idx="5">
                  <c:v>157.62526595750001</c:v>
                </c:pt>
                <c:pt idx="6">
                  <c:v>93.318763063076929</c:v>
                </c:pt>
                <c:pt idx="7">
                  <c:v>139.5622115157143</c:v>
                </c:pt>
                <c:pt idx="8">
                  <c:v>668.50106400000004</c:v>
                </c:pt>
                <c:pt idx="9">
                  <c:v>165.43569097833333</c:v>
                </c:pt>
                <c:pt idx="10">
                  <c:v>114.26171481076923</c:v>
                </c:pt>
                <c:pt idx="11">
                  <c:v>131.31675805833333</c:v>
                </c:pt>
                <c:pt idx="12">
                  <c:v>482.20478499416669</c:v>
                </c:pt>
                <c:pt idx="13">
                  <c:v>131.82886051923077</c:v>
                </c:pt>
                <c:pt idx="14">
                  <c:v>105.75937209076922</c:v>
                </c:pt>
                <c:pt idx="15">
                  <c:v>292.63346076636367</c:v>
                </c:pt>
                <c:pt idx="16">
                  <c:v>1033.6868114500001</c:v>
                </c:pt>
                <c:pt idx="17">
                  <c:v>216.22222222222223</c:v>
                </c:pt>
                <c:pt idx="18">
                  <c:v>133.43076923076922</c:v>
                </c:pt>
                <c:pt idx="19">
                  <c:v>252.98333333333335</c:v>
                </c:pt>
                <c:pt idx="20">
                  <c:v>1264.4076923076923</c:v>
                </c:pt>
                <c:pt idx="21">
                  <c:v>166</c:v>
                </c:pt>
                <c:pt idx="22">
                  <c:v>146.71538461538461</c:v>
                </c:pt>
                <c:pt idx="23">
                  <c:v>168.08333333333334</c:v>
                </c:pt>
                <c:pt idx="24">
                  <c:v>1970</c:v>
                </c:pt>
              </c:numCache>
            </c:numRef>
          </c:val>
        </c:ser>
        <c:marker val="1"/>
        <c:axId val="75902976"/>
        <c:axId val="75904512"/>
      </c:lineChart>
      <c:catAx>
        <c:axId val="75902976"/>
        <c:scaling>
          <c:orientation val="minMax"/>
        </c:scaling>
        <c:axPos val="b"/>
        <c:numFmt formatCode="General" sourceLinked="1"/>
        <c:tickLblPos val="nextTo"/>
        <c:txPr>
          <a:bodyPr/>
          <a:lstStyle/>
          <a:p>
            <a:pPr>
              <a:defRPr sz="1800"/>
            </a:pPr>
            <a:endParaRPr lang="en-US"/>
          </a:p>
        </c:txPr>
        <c:crossAx val="75904512"/>
        <c:crosses val="autoZero"/>
        <c:auto val="1"/>
        <c:lblAlgn val="ctr"/>
        <c:lblOffset val="100"/>
      </c:catAx>
      <c:valAx>
        <c:axId val="75904512"/>
        <c:scaling>
          <c:orientation val="minMax"/>
          <c:max val="2100"/>
          <c:min val="0"/>
        </c:scaling>
        <c:axPos val="l"/>
        <c:majorGridlines/>
        <c:title>
          <c:tx>
            <c:rich>
              <a:bodyPr rot="-5400000" vert="horz"/>
              <a:lstStyle/>
              <a:p>
                <a:pPr>
                  <a:defRPr sz="1600"/>
                </a:pPr>
                <a:r>
                  <a:rPr lang="en-US" sz="1600"/>
                  <a:t>Chloride mg/L</a:t>
                </a:r>
              </a:p>
            </c:rich>
          </c:tx>
          <c:layout/>
        </c:title>
        <c:numFmt formatCode="0" sourceLinked="0"/>
        <c:tickLblPos val="nextTo"/>
        <c:txPr>
          <a:bodyPr/>
          <a:lstStyle/>
          <a:p>
            <a:pPr>
              <a:defRPr sz="1800"/>
            </a:pPr>
            <a:endParaRPr lang="en-US"/>
          </a:p>
        </c:txPr>
        <c:crossAx val="75902976"/>
        <c:crosses val="autoZero"/>
        <c:crossBetween val="between"/>
      </c:valAx>
    </c:plotArea>
    <c:legend>
      <c:legendPos val="r"/>
      <c:layout>
        <c:manualLayout>
          <c:xMode val="edge"/>
          <c:yMode val="edge"/>
          <c:x val="0.77400874890638682"/>
          <c:y val="0.4462104701095746"/>
          <c:w val="0.2093937007874016"/>
          <c:h val="0.36007159563507296"/>
        </c:manualLayout>
      </c:layout>
      <c:txPr>
        <a:bodyPr/>
        <a:lstStyle/>
        <a:p>
          <a:pPr>
            <a:defRPr sz="18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800"/>
            </a:pPr>
            <a:r>
              <a:rPr lang="en-US" sz="2800"/>
              <a:t>Suburban Baltimore Stream Chloride in 2009</a:t>
            </a:r>
          </a:p>
        </c:rich>
      </c:tx>
      <c:layout/>
    </c:title>
    <c:plotArea>
      <c:layout/>
      <c:scatterChart>
        <c:scatterStyle val="lineMarker"/>
        <c:ser>
          <c:idx val="0"/>
          <c:order val="0"/>
          <c:spPr>
            <a:ln w="28575">
              <a:noFill/>
            </a:ln>
          </c:spPr>
          <c:marker>
            <c:spPr>
              <a:ln w="63500"/>
            </c:spPr>
          </c:marker>
          <c:xVal>
            <c:numRef>
              <c:f>Pond_Branch_final_chemistry_WWW!$E$521:$E$568</c:f>
              <c:numCache>
                <c:formatCode>dd\-mmm\-yy</c:formatCode>
                <c:ptCount val="48"/>
                <c:pt idx="0">
                  <c:v>39819</c:v>
                </c:pt>
                <c:pt idx="1">
                  <c:v>39826</c:v>
                </c:pt>
                <c:pt idx="2">
                  <c:v>39834</c:v>
                </c:pt>
                <c:pt idx="3">
                  <c:v>39843</c:v>
                </c:pt>
                <c:pt idx="4">
                  <c:v>39847</c:v>
                </c:pt>
                <c:pt idx="5">
                  <c:v>39855</c:v>
                </c:pt>
                <c:pt idx="6">
                  <c:v>39861</c:v>
                </c:pt>
                <c:pt idx="7">
                  <c:v>39868</c:v>
                </c:pt>
                <c:pt idx="8">
                  <c:v>39875</c:v>
                </c:pt>
                <c:pt idx="9">
                  <c:v>39882</c:v>
                </c:pt>
                <c:pt idx="10">
                  <c:v>39896</c:v>
                </c:pt>
                <c:pt idx="11">
                  <c:v>39903</c:v>
                </c:pt>
                <c:pt idx="12">
                  <c:v>39910</c:v>
                </c:pt>
                <c:pt idx="13">
                  <c:v>39917</c:v>
                </c:pt>
                <c:pt idx="14">
                  <c:v>39924</c:v>
                </c:pt>
                <c:pt idx="15">
                  <c:v>39931</c:v>
                </c:pt>
                <c:pt idx="16">
                  <c:v>39938</c:v>
                </c:pt>
                <c:pt idx="17">
                  <c:v>39947</c:v>
                </c:pt>
                <c:pt idx="18">
                  <c:v>39952</c:v>
                </c:pt>
                <c:pt idx="19">
                  <c:v>39960</c:v>
                </c:pt>
                <c:pt idx="20">
                  <c:v>39968</c:v>
                </c:pt>
                <c:pt idx="21">
                  <c:v>39974</c:v>
                </c:pt>
                <c:pt idx="22">
                  <c:v>39980</c:v>
                </c:pt>
                <c:pt idx="23">
                  <c:v>39989</c:v>
                </c:pt>
                <c:pt idx="24">
                  <c:v>39995</c:v>
                </c:pt>
                <c:pt idx="25">
                  <c:v>40002</c:v>
                </c:pt>
                <c:pt idx="26">
                  <c:v>40009</c:v>
                </c:pt>
                <c:pt idx="27">
                  <c:v>40016</c:v>
                </c:pt>
                <c:pt idx="28">
                  <c:v>40023</c:v>
                </c:pt>
                <c:pt idx="29">
                  <c:v>40030</c:v>
                </c:pt>
                <c:pt idx="30">
                  <c:v>40037</c:v>
                </c:pt>
                <c:pt idx="31">
                  <c:v>40044</c:v>
                </c:pt>
                <c:pt idx="32">
                  <c:v>40051</c:v>
                </c:pt>
                <c:pt idx="33">
                  <c:v>40058</c:v>
                </c:pt>
                <c:pt idx="34">
                  <c:v>40065</c:v>
                </c:pt>
                <c:pt idx="35">
                  <c:v>40072</c:v>
                </c:pt>
                <c:pt idx="36">
                  <c:v>40079</c:v>
                </c:pt>
                <c:pt idx="37">
                  <c:v>40086</c:v>
                </c:pt>
                <c:pt idx="38">
                  <c:v>40093</c:v>
                </c:pt>
                <c:pt idx="39">
                  <c:v>40100</c:v>
                </c:pt>
                <c:pt idx="40">
                  <c:v>40114</c:v>
                </c:pt>
                <c:pt idx="41">
                  <c:v>40121</c:v>
                </c:pt>
                <c:pt idx="42">
                  <c:v>40135</c:v>
                </c:pt>
                <c:pt idx="43">
                  <c:v>40142</c:v>
                </c:pt>
                <c:pt idx="44">
                  <c:v>40149</c:v>
                </c:pt>
                <c:pt idx="45">
                  <c:v>40157</c:v>
                </c:pt>
                <c:pt idx="46">
                  <c:v>40163</c:v>
                </c:pt>
                <c:pt idx="47">
                  <c:v>40170</c:v>
                </c:pt>
              </c:numCache>
            </c:numRef>
          </c:xVal>
          <c:yVal>
            <c:numRef>
              <c:f>Pond_Branch_final_chemistry_WWW!$F$521:$F$568</c:f>
              <c:numCache>
                <c:formatCode>0.00</c:formatCode>
                <c:ptCount val="48"/>
                <c:pt idx="0">
                  <c:v>104</c:v>
                </c:pt>
                <c:pt idx="1">
                  <c:v>120</c:v>
                </c:pt>
                <c:pt idx="2">
                  <c:v>306</c:v>
                </c:pt>
                <c:pt idx="3">
                  <c:v>656</c:v>
                </c:pt>
                <c:pt idx="4">
                  <c:v>288</c:v>
                </c:pt>
                <c:pt idx="5">
                  <c:v>130</c:v>
                </c:pt>
                <c:pt idx="6">
                  <c:v>164</c:v>
                </c:pt>
                <c:pt idx="7">
                  <c:v>128</c:v>
                </c:pt>
                <c:pt idx="8">
                  <c:v>374</c:v>
                </c:pt>
                <c:pt idx="9">
                  <c:v>159</c:v>
                </c:pt>
                <c:pt idx="10">
                  <c:v>115</c:v>
                </c:pt>
                <c:pt idx="11">
                  <c:v>114</c:v>
                </c:pt>
                <c:pt idx="12">
                  <c:v>440</c:v>
                </c:pt>
                <c:pt idx="13">
                  <c:v>70.2</c:v>
                </c:pt>
                <c:pt idx="14">
                  <c:v>64.099999999999994</c:v>
                </c:pt>
                <c:pt idx="15">
                  <c:v>106</c:v>
                </c:pt>
                <c:pt idx="16">
                  <c:v>53</c:v>
                </c:pt>
                <c:pt idx="17">
                  <c:v>117</c:v>
                </c:pt>
                <c:pt idx="18">
                  <c:v>88.4</c:v>
                </c:pt>
                <c:pt idx="19">
                  <c:v>108</c:v>
                </c:pt>
                <c:pt idx="20">
                  <c:v>81.599999999999994</c:v>
                </c:pt>
                <c:pt idx="21">
                  <c:v>100</c:v>
                </c:pt>
                <c:pt idx="22">
                  <c:v>59.7</c:v>
                </c:pt>
                <c:pt idx="23">
                  <c:v>106</c:v>
                </c:pt>
                <c:pt idx="24">
                  <c:v>101</c:v>
                </c:pt>
                <c:pt idx="25">
                  <c:v>112</c:v>
                </c:pt>
                <c:pt idx="26">
                  <c:v>119</c:v>
                </c:pt>
                <c:pt idx="27">
                  <c:v>53.7</c:v>
                </c:pt>
                <c:pt idx="28">
                  <c:v>103</c:v>
                </c:pt>
                <c:pt idx="29">
                  <c:v>106</c:v>
                </c:pt>
                <c:pt idx="30">
                  <c:v>109</c:v>
                </c:pt>
                <c:pt idx="31">
                  <c:v>89.7</c:v>
                </c:pt>
                <c:pt idx="32">
                  <c:v>102</c:v>
                </c:pt>
                <c:pt idx="33">
                  <c:v>97.1</c:v>
                </c:pt>
                <c:pt idx="34">
                  <c:v>104</c:v>
                </c:pt>
                <c:pt idx="35">
                  <c:v>104</c:v>
                </c:pt>
                <c:pt idx="36">
                  <c:v>112</c:v>
                </c:pt>
                <c:pt idx="37">
                  <c:v>101</c:v>
                </c:pt>
                <c:pt idx="38">
                  <c:v>99.2</c:v>
                </c:pt>
                <c:pt idx="39">
                  <c:v>111</c:v>
                </c:pt>
                <c:pt idx="40">
                  <c:v>23.7</c:v>
                </c:pt>
                <c:pt idx="41">
                  <c:v>104</c:v>
                </c:pt>
                <c:pt idx="42">
                  <c:v>105</c:v>
                </c:pt>
                <c:pt idx="43">
                  <c:v>35</c:v>
                </c:pt>
                <c:pt idx="44">
                  <c:v>98.6</c:v>
                </c:pt>
                <c:pt idx="45">
                  <c:v>106</c:v>
                </c:pt>
                <c:pt idx="46">
                  <c:v>113</c:v>
                </c:pt>
                <c:pt idx="47">
                  <c:v>407</c:v>
                </c:pt>
              </c:numCache>
            </c:numRef>
          </c:yVal>
        </c:ser>
        <c:axId val="75671424"/>
        <c:axId val="75672960"/>
      </c:scatterChart>
      <c:valAx>
        <c:axId val="75671424"/>
        <c:scaling>
          <c:orientation val="minMax"/>
        </c:scaling>
        <c:axPos val="b"/>
        <c:numFmt formatCode="[$-409]mmm\-yy;@" sourceLinked="0"/>
        <c:tickLblPos val="nextTo"/>
        <c:txPr>
          <a:bodyPr/>
          <a:lstStyle/>
          <a:p>
            <a:pPr>
              <a:defRPr sz="2000"/>
            </a:pPr>
            <a:endParaRPr lang="en-US"/>
          </a:p>
        </c:txPr>
        <c:crossAx val="75672960"/>
        <c:crosses val="autoZero"/>
        <c:crossBetween val="midCat"/>
      </c:valAx>
      <c:valAx>
        <c:axId val="75672960"/>
        <c:scaling>
          <c:orientation val="minMax"/>
        </c:scaling>
        <c:axPos val="l"/>
        <c:majorGridlines/>
        <c:numFmt formatCode="0" sourceLinked="0"/>
        <c:tickLblPos val="nextTo"/>
        <c:txPr>
          <a:bodyPr/>
          <a:lstStyle/>
          <a:p>
            <a:pPr>
              <a:defRPr sz="2000"/>
            </a:pPr>
            <a:endParaRPr lang="en-US"/>
          </a:p>
        </c:txPr>
        <c:crossAx val="75671424"/>
        <c:crosses val="autoZero"/>
        <c:crossBetween val="midCat"/>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lineChart>
        <c:grouping val="standard"/>
        <c:ser>
          <c:idx val="0"/>
          <c:order val="0"/>
          <c:tx>
            <c:strRef>
              <c:f>Sheet1!$B$1</c:f>
              <c:strCache>
                <c:ptCount val="1"/>
                <c:pt idx="0">
                  <c:v>Stream NaCl</c:v>
                </c:pt>
              </c:strCache>
            </c:strRef>
          </c:tx>
          <c:marker>
            <c:symbol val="none"/>
          </c:marker>
          <c:val>
            <c:numRef>
              <c:f>Sheet1!$B$2:$B$8</c:f>
              <c:numCache>
                <c:formatCode>General</c:formatCode>
                <c:ptCount val="7"/>
                <c:pt idx="0">
                  <c:v>0</c:v>
                </c:pt>
                <c:pt idx="1">
                  <c:v>3</c:v>
                </c:pt>
                <c:pt idx="2">
                  <c:v>4</c:v>
                </c:pt>
                <c:pt idx="3">
                  <c:v>5</c:v>
                </c:pt>
                <c:pt idx="4">
                  <c:v>6</c:v>
                </c:pt>
                <c:pt idx="5">
                  <c:v>7</c:v>
                </c:pt>
                <c:pt idx="6">
                  <c:v>7</c:v>
                </c:pt>
              </c:numCache>
            </c:numRef>
          </c:val>
        </c:ser>
        <c:marker val="1"/>
        <c:axId val="116459776"/>
        <c:axId val="169037824"/>
      </c:lineChart>
      <c:catAx>
        <c:axId val="116459776"/>
        <c:scaling>
          <c:orientation val="minMax"/>
        </c:scaling>
        <c:axPos val="b"/>
        <c:tickLblPos val="nextTo"/>
        <c:spPr>
          <a:ln>
            <a:solidFill>
              <a:prstClr val="black"/>
            </a:solidFill>
          </a:ln>
        </c:spPr>
        <c:crossAx val="169037824"/>
        <c:crosses val="autoZero"/>
        <c:auto val="1"/>
        <c:lblAlgn val="ctr"/>
        <c:lblOffset val="100"/>
      </c:catAx>
      <c:valAx>
        <c:axId val="169037824"/>
        <c:scaling>
          <c:orientation val="minMax"/>
        </c:scaling>
        <c:axPos val="l"/>
        <c:numFmt formatCode="General" sourceLinked="1"/>
        <c:tickLblPos val="nextTo"/>
        <c:spPr>
          <a:ln>
            <a:solidFill>
              <a:prstClr val="black"/>
            </a:solidFill>
          </a:ln>
        </c:spPr>
        <c:crossAx val="116459776"/>
        <c:crosses val="autoZero"/>
        <c:crossBetween val="between"/>
      </c:valAx>
      <c:spPr>
        <a:ln>
          <a:solidFill>
            <a:schemeClr val="tx1"/>
          </a:solidFill>
        </a:ln>
      </c:spPr>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lineChart>
        <c:grouping val="standard"/>
        <c:ser>
          <c:idx val="0"/>
          <c:order val="0"/>
          <c:tx>
            <c:strRef>
              <c:f>Sheet1!$B$1</c:f>
              <c:strCache>
                <c:ptCount val="1"/>
                <c:pt idx="0">
                  <c:v>Stream NaCl</c:v>
                </c:pt>
              </c:strCache>
            </c:strRef>
          </c:tx>
          <c:marker>
            <c:symbol val="none"/>
          </c:marker>
          <c:val>
            <c:numRef>
              <c:f>Sheet1!$B$2:$B$13</c:f>
              <c:numCache>
                <c:formatCode>General</c:formatCode>
                <c:ptCount val="12"/>
                <c:pt idx="0">
                  <c:v>0</c:v>
                </c:pt>
                <c:pt idx="1">
                  <c:v>3</c:v>
                </c:pt>
                <c:pt idx="2">
                  <c:v>4</c:v>
                </c:pt>
                <c:pt idx="3">
                  <c:v>5</c:v>
                </c:pt>
                <c:pt idx="4">
                  <c:v>6</c:v>
                </c:pt>
                <c:pt idx="5">
                  <c:v>7</c:v>
                </c:pt>
                <c:pt idx="6">
                  <c:v>7</c:v>
                </c:pt>
                <c:pt idx="7">
                  <c:v>4</c:v>
                </c:pt>
                <c:pt idx="8">
                  <c:v>3</c:v>
                </c:pt>
                <c:pt idx="9">
                  <c:v>2</c:v>
                </c:pt>
                <c:pt idx="10">
                  <c:v>2</c:v>
                </c:pt>
                <c:pt idx="11">
                  <c:v>0</c:v>
                </c:pt>
              </c:numCache>
            </c:numRef>
          </c:val>
        </c:ser>
        <c:marker val="1"/>
        <c:axId val="169326464"/>
        <c:axId val="169328000"/>
      </c:lineChart>
      <c:catAx>
        <c:axId val="169326464"/>
        <c:scaling>
          <c:orientation val="minMax"/>
        </c:scaling>
        <c:axPos val="b"/>
        <c:tickLblPos val="nextTo"/>
        <c:spPr>
          <a:ln>
            <a:solidFill>
              <a:sysClr val="windowText" lastClr="000000"/>
            </a:solidFill>
          </a:ln>
        </c:spPr>
        <c:crossAx val="169328000"/>
        <c:crosses val="autoZero"/>
        <c:auto val="1"/>
        <c:lblAlgn val="ctr"/>
        <c:lblOffset val="100"/>
      </c:catAx>
      <c:valAx>
        <c:axId val="169328000"/>
        <c:scaling>
          <c:orientation val="minMax"/>
        </c:scaling>
        <c:axPos val="l"/>
        <c:numFmt formatCode="General" sourceLinked="1"/>
        <c:tickLblPos val="nextTo"/>
        <c:spPr>
          <a:ln>
            <a:solidFill>
              <a:sysClr val="windowText" lastClr="000000"/>
            </a:solidFill>
          </a:ln>
        </c:spPr>
        <c:crossAx val="169326464"/>
        <c:crosses val="autoZero"/>
        <c:crossBetween val="between"/>
      </c:valAx>
    </c:plotArea>
    <c:plotVisOnly val="1"/>
  </c:chart>
  <c:spPr>
    <a:ln>
      <a:solidFill>
        <a:schemeClr val="tx1"/>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layout/>
    </c:title>
    <c:plotArea>
      <c:layout/>
      <c:scatterChart>
        <c:scatterStyle val="lineMarker"/>
        <c:ser>
          <c:idx val="0"/>
          <c:order val="0"/>
          <c:tx>
            <c:strRef>
              <c:f>Sheet1!$B$1</c:f>
              <c:strCache>
                <c:ptCount val="1"/>
                <c:pt idx="0">
                  <c:v>Average Stream Flow (m^3/s)</c:v>
                </c:pt>
              </c:strCache>
            </c:strRef>
          </c:tx>
          <c:spPr>
            <a:ln w="28575">
              <a:noFill/>
            </a:ln>
          </c:spPr>
          <c:marker>
            <c:symbol val="circle"/>
            <c:size val="8"/>
            <c:spPr>
              <a:solidFill>
                <a:schemeClr val="tx2">
                  <a:lumMod val="75000"/>
                </a:schemeClr>
              </a:solidFill>
              <a:ln>
                <a:solidFill>
                  <a:schemeClr val="tx2">
                    <a:lumMod val="75000"/>
                  </a:schemeClr>
                </a:solidFill>
              </a:ln>
            </c:spPr>
          </c:marker>
          <c:yVal>
            <c:numRef>
              <c:f>Sheet1!$B$2:$B$13</c:f>
              <c:numCache>
                <c:formatCode>General</c:formatCode>
                <c:ptCount val="12"/>
                <c:pt idx="0">
                  <c:v>2.4620099999999967</c:v>
                </c:pt>
                <c:pt idx="1">
                  <c:v>1.84938</c:v>
                </c:pt>
                <c:pt idx="2">
                  <c:v>1.52058</c:v>
                </c:pt>
                <c:pt idx="3">
                  <c:v>1.20858</c:v>
                </c:pt>
                <c:pt idx="4">
                  <c:v>0.84653</c:v>
                </c:pt>
                <c:pt idx="5">
                  <c:v>0.53625</c:v>
                </c:pt>
                <c:pt idx="6">
                  <c:v>0.34604000000000001</c:v>
                </c:pt>
                <c:pt idx="7">
                  <c:v>0.23185</c:v>
                </c:pt>
                <c:pt idx="8">
                  <c:v>0.35973000000000011</c:v>
                </c:pt>
                <c:pt idx="9">
                  <c:v>0.83601000000000003</c:v>
                </c:pt>
                <c:pt idx="10">
                  <c:v>0.90727000000000002</c:v>
                </c:pt>
                <c:pt idx="11">
                  <c:v>1.2804199999999999</c:v>
                </c:pt>
              </c:numCache>
            </c:numRef>
          </c:yVal>
        </c:ser>
        <c:axId val="169518592"/>
        <c:axId val="169525248"/>
      </c:scatterChart>
      <c:valAx>
        <c:axId val="169518592"/>
        <c:scaling>
          <c:orientation val="minMax"/>
          <c:max val="13"/>
          <c:min val="0"/>
        </c:scaling>
        <c:axPos val="b"/>
        <c:title>
          <c:tx>
            <c:rich>
              <a:bodyPr/>
              <a:lstStyle/>
              <a:p>
                <a:pPr>
                  <a:defRPr sz="1400"/>
                </a:pPr>
                <a:r>
                  <a:rPr lang="en-US" sz="1400"/>
                  <a:t>Month</a:t>
                </a:r>
              </a:p>
            </c:rich>
          </c:tx>
          <c:layout/>
        </c:title>
        <c:tickLblPos val="nextTo"/>
        <c:spPr>
          <a:ln>
            <a:solidFill>
              <a:sysClr val="windowText" lastClr="000000"/>
            </a:solidFill>
          </a:ln>
        </c:spPr>
        <c:txPr>
          <a:bodyPr/>
          <a:lstStyle/>
          <a:p>
            <a:pPr>
              <a:defRPr sz="1200"/>
            </a:pPr>
            <a:endParaRPr lang="en-US"/>
          </a:p>
        </c:txPr>
        <c:crossAx val="169525248"/>
        <c:crosses val="autoZero"/>
        <c:crossBetween val="midCat"/>
        <c:majorUnit val="1"/>
      </c:valAx>
      <c:valAx>
        <c:axId val="169525248"/>
        <c:scaling>
          <c:orientation val="minMax"/>
        </c:scaling>
        <c:axPos val="l"/>
        <c:numFmt formatCode="#,##0.0" sourceLinked="0"/>
        <c:tickLblPos val="nextTo"/>
        <c:spPr>
          <a:ln>
            <a:solidFill>
              <a:sysClr val="windowText" lastClr="000000"/>
            </a:solidFill>
          </a:ln>
        </c:spPr>
        <c:txPr>
          <a:bodyPr/>
          <a:lstStyle/>
          <a:p>
            <a:pPr>
              <a:defRPr sz="1200"/>
            </a:pPr>
            <a:endParaRPr lang="en-US"/>
          </a:p>
        </c:txPr>
        <c:crossAx val="169518592"/>
        <c:crosses val="autoZero"/>
        <c:crossBetween val="midCat"/>
      </c:valAx>
      <c:spPr>
        <a:ln>
          <a:solidFill>
            <a:schemeClr val="tx1"/>
          </a:solidFill>
        </a:ln>
      </c:spPr>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scatterChart>
        <c:scatterStyle val="lineMarker"/>
        <c:ser>
          <c:idx val="0"/>
          <c:order val="0"/>
          <c:tx>
            <c:strRef>
              <c:f>Sheet1!$B$1</c:f>
              <c:strCache>
                <c:ptCount val="1"/>
                <c:pt idx="0">
                  <c:v>Average Stream Flow (m^3/s)</c:v>
                </c:pt>
              </c:strCache>
            </c:strRef>
          </c:tx>
          <c:spPr>
            <a:ln w="28575">
              <a:noFill/>
            </a:ln>
          </c:spPr>
          <c:marker>
            <c:symbol val="circle"/>
            <c:size val="8"/>
            <c:spPr>
              <a:solidFill>
                <a:schemeClr val="tx2">
                  <a:lumMod val="75000"/>
                </a:schemeClr>
              </a:solidFill>
              <a:ln>
                <a:solidFill>
                  <a:schemeClr val="tx2">
                    <a:lumMod val="75000"/>
                  </a:schemeClr>
                </a:solidFill>
              </a:ln>
            </c:spPr>
          </c:marker>
          <c:yVal>
            <c:numRef>
              <c:f>Sheet1!$B$2:$B$13</c:f>
              <c:numCache>
                <c:formatCode>General</c:formatCode>
                <c:ptCount val="12"/>
                <c:pt idx="0">
                  <c:v>2.4620099999999967</c:v>
                </c:pt>
                <c:pt idx="1">
                  <c:v>1.84938</c:v>
                </c:pt>
                <c:pt idx="2">
                  <c:v>1.52058</c:v>
                </c:pt>
                <c:pt idx="3">
                  <c:v>1.20858</c:v>
                </c:pt>
                <c:pt idx="4">
                  <c:v>0.84653</c:v>
                </c:pt>
                <c:pt idx="5">
                  <c:v>0.53625</c:v>
                </c:pt>
                <c:pt idx="6">
                  <c:v>0.34604000000000001</c:v>
                </c:pt>
                <c:pt idx="7">
                  <c:v>0.23185</c:v>
                </c:pt>
                <c:pt idx="8">
                  <c:v>0.35973000000000011</c:v>
                </c:pt>
                <c:pt idx="9">
                  <c:v>0.83601000000000003</c:v>
                </c:pt>
                <c:pt idx="10">
                  <c:v>0.90727000000000002</c:v>
                </c:pt>
                <c:pt idx="11">
                  <c:v>1.2804199999999999</c:v>
                </c:pt>
              </c:numCache>
            </c:numRef>
          </c:yVal>
        </c:ser>
        <c:axId val="169458304"/>
        <c:axId val="169586688"/>
      </c:scatterChart>
      <c:valAx>
        <c:axId val="169458304"/>
        <c:scaling>
          <c:orientation val="minMax"/>
          <c:max val="13"/>
          <c:min val="0"/>
        </c:scaling>
        <c:axPos val="b"/>
        <c:title>
          <c:tx>
            <c:rich>
              <a:bodyPr/>
              <a:lstStyle/>
              <a:p>
                <a:pPr>
                  <a:defRPr sz="1400"/>
                </a:pPr>
                <a:r>
                  <a:rPr lang="en-US" sz="1400"/>
                  <a:t>Month</a:t>
                </a:r>
              </a:p>
            </c:rich>
          </c:tx>
          <c:layout/>
        </c:title>
        <c:tickLblPos val="nextTo"/>
        <c:spPr>
          <a:ln>
            <a:solidFill>
              <a:sysClr val="windowText" lastClr="000000"/>
            </a:solidFill>
          </a:ln>
        </c:spPr>
        <c:txPr>
          <a:bodyPr/>
          <a:lstStyle/>
          <a:p>
            <a:pPr>
              <a:defRPr sz="1200"/>
            </a:pPr>
            <a:endParaRPr lang="en-US"/>
          </a:p>
        </c:txPr>
        <c:crossAx val="169586688"/>
        <c:crosses val="autoZero"/>
        <c:crossBetween val="midCat"/>
        <c:majorUnit val="1"/>
      </c:valAx>
      <c:valAx>
        <c:axId val="169586688"/>
        <c:scaling>
          <c:orientation val="minMax"/>
        </c:scaling>
        <c:axPos val="l"/>
        <c:numFmt formatCode="#,##0.0" sourceLinked="0"/>
        <c:tickLblPos val="nextTo"/>
        <c:spPr>
          <a:ln>
            <a:solidFill>
              <a:sysClr val="windowText" lastClr="000000"/>
            </a:solidFill>
          </a:ln>
        </c:spPr>
        <c:txPr>
          <a:bodyPr/>
          <a:lstStyle/>
          <a:p>
            <a:pPr>
              <a:defRPr sz="1200"/>
            </a:pPr>
            <a:endParaRPr lang="en-US"/>
          </a:p>
        </c:txPr>
        <c:crossAx val="169458304"/>
        <c:crosses val="autoZero"/>
        <c:crossBetween val="midCat"/>
      </c:valAx>
      <c:spPr>
        <a:ln>
          <a:solidFill>
            <a:schemeClr val="tx1"/>
          </a:solidFill>
        </a:ln>
      </c:spPr>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col"/>
        <c:grouping val="clustered"/>
        <c:ser>
          <c:idx val="0"/>
          <c:order val="0"/>
          <c:tx>
            <c:strRef>
              <c:f>Sheet1!$B$1</c:f>
              <c:strCache>
                <c:ptCount val="1"/>
                <c:pt idx="0">
                  <c:v>Precipitation (inches)</c:v>
                </c:pt>
              </c:strCache>
            </c:strRef>
          </c:tx>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3.05</c:v>
                </c:pt>
                <c:pt idx="1">
                  <c:v>2.62</c:v>
                </c:pt>
                <c:pt idx="2">
                  <c:v>3.07</c:v>
                </c:pt>
                <c:pt idx="3">
                  <c:v>3.4</c:v>
                </c:pt>
                <c:pt idx="4">
                  <c:v>4.34</c:v>
                </c:pt>
                <c:pt idx="5">
                  <c:v>3.96</c:v>
                </c:pt>
                <c:pt idx="6">
                  <c:v>4.37</c:v>
                </c:pt>
                <c:pt idx="7">
                  <c:v>4.24</c:v>
                </c:pt>
                <c:pt idx="8">
                  <c:v>3.82</c:v>
                </c:pt>
                <c:pt idx="9">
                  <c:v>3.61</c:v>
                </c:pt>
                <c:pt idx="10">
                  <c:v>3.12</c:v>
                </c:pt>
                <c:pt idx="11">
                  <c:v>2.9899999999999998</c:v>
                </c:pt>
              </c:numCache>
            </c:numRef>
          </c:val>
        </c:ser>
        <c:axId val="169597952"/>
        <c:axId val="45691648"/>
      </c:barChart>
      <c:catAx>
        <c:axId val="169597952"/>
        <c:scaling>
          <c:orientation val="minMax"/>
        </c:scaling>
        <c:axPos val="b"/>
        <c:tickLblPos val="nextTo"/>
        <c:crossAx val="45691648"/>
        <c:crosses val="autoZero"/>
        <c:auto val="1"/>
        <c:lblAlgn val="ctr"/>
        <c:lblOffset val="100"/>
      </c:catAx>
      <c:valAx>
        <c:axId val="45691648"/>
        <c:scaling>
          <c:orientation val="minMax"/>
        </c:scaling>
        <c:axPos val="l"/>
        <c:majorGridlines/>
        <c:numFmt formatCode="#,##0.0" sourceLinked="0"/>
        <c:tickLblPos val="nextTo"/>
        <c:crossAx val="169597952"/>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8DEB1B-1EAB-4072-BCD8-F4616E331B41}" type="datetimeFigureOut">
              <a:rPr lang="en-US" smtClean="0"/>
              <a:t>9/17/2012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3DE7F6-7739-40CA-8BD0-3CADB5D5AF1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Examples of significant, long-term increases in baseline concentration of chloride for streams and rivers of the </a:t>
            </a:r>
            <a:r>
              <a:rPr lang="en-GB" dirty="0" err="1">
                <a:latin typeface="Arial" charset="0"/>
                <a:ea typeface="msgothic" charset="0"/>
                <a:cs typeface="msgothic" charset="0"/>
              </a:rPr>
              <a:t>northeastern</a:t>
            </a:r>
            <a:r>
              <a:rPr lang="en-GB" dirty="0">
                <a:latin typeface="Arial" charset="0"/>
                <a:ea typeface="msgothic" charset="0"/>
                <a:cs typeface="msgothic" charset="0"/>
              </a:rPr>
              <a:t> United States. The R2 values are given for linear regressions. All streams and rivers are located in rural areas but contain roads within their watersheds. (A) LMR0015 (Little Morgan Run), MDE0026 (Middle Run), and BEA (Beaver Run) are sampling stations for tributaries to Liberty Reservoir, a drinking water supply for Baltimore. (B) Wappinger Creek and the Mohawk River are tributaries to the Hudson River in the Hudson River Valley. (C) The streams in the White Mountains drain into Mirror Lake; one is located near an interstate highway in the Hubbard Brook Valley, and the forested reference stream is watershed 6 of the Hubbard Brook Experimental Forest (10).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Trees are coniferous so they are always green</a:t>
            </a:r>
            <a:endParaRPr lang="en-US" dirty="0"/>
          </a:p>
        </p:txBody>
      </p:sp>
      <p:sp>
        <p:nvSpPr>
          <p:cNvPr id="4" name="Slide Number Placeholder 3"/>
          <p:cNvSpPr>
            <a:spLocks noGrp="1"/>
          </p:cNvSpPr>
          <p:nvPr>
            <p:ph type="sldNum" sz="quarter" idx="10"/>
          </p:nvPr>
        </p:nvSpPr>
        <p:spPr/>
        <p:txBody>
          <a:bodyPr/>
          <a:lstStyle/>
          <a:p>
            <a:fld id="{BEC63FDC-E0D2-4417-8D63-FFF25153D033}"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9A111-D321-48DF-A5A2-AB21733F2764}"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9A111-D321-48DF-A5A2-AB21733F2764}"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9A111-D321-48DF-A5A2-AB21733F2764}"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9A111-D321-48DF-A5A2-AB21733F2764}"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9A111-D321-48DF-A5A2-AB21733F2764}"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9A111-D321-48DF-A5A2-AB21733F2764}"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9A111-D321-48DF-A5A2-AB21733F2764}"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9A111-D321-48DF-A5A2-AB21733F2764}"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9A111-D321-48DF-A5A2-AB21733F2764}"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B9A111-D321-48DF-A5A2-AB21733F2764}"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Groundwater in summer and in winter</a:t>
            </a:r>
            <a:endParaRPr lang="en-US" dirty="0"/>
          </a:p>
        </p:txBody>
      </p:sp>
      <p:sp>
        <p:nvSpPr>
          <p:cNvPr id="4" name="Slide Number Placeholder 3"/>
          <p:cNvSpPr>
            <a:spLocks noGrp="1"/>
          </p:cNvSpPr>
          <p:nvPr>
            <p:ph type="sldNum" sz="quarter" idx="10"/>
          </p:nvPr>
        </p:nvSpPr>
        <p:spPr/>
        <p:txBody>
          <a:bodyPr/>
          <a:lstStyle/>
          <a:p>
            <a:fld id="{BEC63FDC-E0D2-4417-8D63-FFF25153D033}"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AAC296-8785-408A-B55F-90F5EE8C792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0D67DA-F244-41CF-9760-7A682AF52434}" type="datetimeFigureOut">
              <a:rPr lang="en-US" smtClean="0"/>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90A9F-E78B-4D85-935E-BEAF43F52F8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D67DA-F244-41CF-9760-7A682AF52434}" type="datetimeFigureOut">
              <a:rPr lang="en-US" smtClean="0"/>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90A9F-E78B-4D85-935E-BEAF43F52F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D67DA-F244-41CF-9760-7A682AF52434}" type="datetimeFigureOut">
              <a:rPr lang="en-US" smtClean="0"/>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90A9F-E78B-4D85-935E-BEAF43F52F8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D67DA-F244-41CF-9760-7A682AF52434}" type="datetimeFigureOut">
              <a:rPr lang="en-US" smtClean="0"/>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90A9F-E78B-4D85-935E-BEAF43F52F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D67DA-F244-41CF-9760-7A682AF52434}" type="datetimeFigureOut">
              <a:rPr lang="en-US" smtClean="0"/>
              <a:t>9/17/2012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90A9F-E78B-4D85-935E-BEAF43F52F8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0D67DA-F244-41CF-9760-7A682AF52434}" type="datetimeFigureOut">
              <a:rPr lang="en-US" smtClean="0"/>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90A9F-E78B-4D85-935E-BEAF43F52F8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0D67DA-F244-41CF-9760-7A682AF52434}" type="datetimeFigureOut">
              <a:rPr lang="en-US" smtClean="0"/>
              <a:t>9/17/2012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790A9F-E78B-4D85-935E-BEAF43F52F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0D67DA-F244-41CF-9760-7A682AF52434}" type="datetimeFigureOut">
              <a:rPr lang="en-US" smtClean="0"/>
              <a:t>9/17/2012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790A9F-E78B-4D85-935E-BEAF43F52F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D67DA-F244-41CF-9760-7A682AF52434}" type="datetimeFigureOut">
              <a:rPr lang="en-US" smtClean="0"/>
              <a:t>9/17/2012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790A9F-E78B-4D85-935E-BEAF43F52F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D67DA-F244-41CF-9760-7A682AF52434}" type="datetimeFigureOut">
              <a:rPr lang="en-US" smtClean="0"/>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90A9F-E78B-4D85-935E-BEAF43F52F8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D67DA-F244-41CF-9760-7A682AF52434}" type="datetimeFigureOut">
              <a:rPr lang="en-US" smtClean="0"/>
              <a:t>9/17/2012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90A9F-E78B-4D85-935E-BEAF43F52F8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D67DA-F244-41CF-9760-7A682AF52434}" type="datetimeFigureOut">
              <a:rPr lang="en-US" smtClean="0"/>
              <a:t>9/17/2012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90A9F-E78B-4D85-935E-BEAF43F52F8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5"/>
          <p:cNvGrpSpPr/>
          <p:nvPr/>
        </p:nvGrpSpPr>
        <p:grpSpPr>
          <a:xfrm>
            <a:off x="3962400" y="2438400"/>
            <a:ext cx="243840" cy="91440"/>
            <a:chOff x="609600" y="1676400"/>
            <a:chExt cx="243840" cy="91440"/>
          </a:xfrm>
        </p:grpSpPr>
        <p:sp>
          <p:nvSpPr>
            <p:cNvPr id="17" name="Oval 1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8"/>
          <p:cNvGrpSpPr/>
          <p:nvPr/>
        </p:nvGrpSpPr>
        <p:grpSpPr>
          <a:xfrm>
            <a:off x="3962400" y="2667000"/>
            <a:ext cx="243840" cy="91440"/>
            <a:chOff x="609600" y="1676400"/>
            <a:chExt cx="243840" cy="91440"/>
          </a:xfrm>
        </p:grpSpPr>
        <p:sp>
          <p:nvSpPr>
            <p:cNvPr id="20" name="Oval 1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1"/>
          <p:cNvGrpSpPr/>
          <p:nvPr/>
        </p:nvGrpSpPr>
        <p:grpSpPr>
          <a:xfrm>
            <a:off x="4419600" y="2438400"/>
            <a:ext cx="243840" cy="91440"/>
            <a:chOff x="609600" y="1676400"/>
            <a:chExt cx="243840" cy="91440"/>
          </a:xfrm>
        </p:grpSpPr>
        <p:sp>
          <p:nvSpPr>
            <p:cNvPr id="23" name="Oval 2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4"/>
          <p:cNvGrpSpPr/>
          <p:nvPr/>
        </p:nvGrpSpPr>
        <p:grpSpPr>
          <a:xfrm>
            <a:off x="4495800" y="2895600"/>
            <a:ext cx="243840" cy="91440"/>
            <a:chOff x="609600" y="1676400"/>
            <a:chExt cx="243840" cy="91440"/>
          </a:xfrm>
        </p:grpSpPr>
        <p:sp>
          <p:nvSpPr>
            <p:cNvPr id="26" name="Oval 2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7"/>
          <p:cNvGrpSpPr/>
          <p:nvPr/>
        </p:nvGrpSpPr>
        <p:grpSpPr>
          <a:xfrm>
            <a:off x="4191000" y="2133600"/>
            <a:ext cx="243840" cy="91440"/>
            <a:chOff x="609600" y="1676400"/>
            <a:chExt cx="243840" cy="91440"/>
          </a:xfrm>
        </p:grpSpPr>
        <p:sp>
          <p:nvSpPr>
            <p:cNvPr id="29" name="Oval 2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0"/>
          <p:cNvGrpSpPr/>
          <p:nvPr/>
        </p:nvGrpSpPr>
        <p:grpSpPr>
          <a:xfrm>
            <a:off x="4876800" y="2438400"/>
            <a:ext cx="243840" cy="91440"/>
            <a:chOff x="609600" y="1676400"/>
            <a:chExt cx="243840" cy="91440"/>
          </a:xfrm>
        </p:grpSpPr>
        <p:sp>
          <p:nvSpPr>
            <p:cNvPr id="32" name="Oval 3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3"/>
          <p:cNvGrpSpPr/>
          <p:nvPr/>
        </p:nvGrpSpPr>
        <p:grpSpPr>
          <a:xfrm>
            <a:off x="4800600" y="2133600"/>
            <a:ext cx="243840" cy="91440"/>
            <a:chOff x="609600" y="1676400"/>
            <a:chExt cx="243840" cy="91440"/>
          </a:xfrm>
        </p:grpSpPr>
        <p:sp>
          <p:nvSpPr>
            <p:cNvPr id="35" name="Oval 3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2667000" y="4648200"/>
            <a:ext cx="4038600" cy="369332"/>
          </a:xfrm>
          <a:prstGeom prst="rect">
            <a:avLst/>
          </a:prstGeom>
          <a:noFill/>
        </p:spPr>
        <p:txBody>
          <a:bodyPr wrap="square" rtlCol="0">
            <a:spAutoFit/>
          </a:bodyPr>
          <a:lstStyle/>
          <a:p>
            <a:r>
              <a:rPr lang="en-US" dirty="0" smtClean="0"/>
              <a:t>Output 7 </a:t>
            </a:r>
            <a:r>
              <a:rPr lang="en-US" dirty="0" err="1" smtClean="0"/>
              <a:t>NaCl</a:t>
            </a:r>
            <a:r>
              <a:rPr lang="en-US" dirty="0" smtClean="0"/>
              <a:t> molecules to the stream</a:t>
            </a:r>
            <a:endParaRPr lang="en-US" dirty="0"/>
          </a:p>
        </p:txBody>
      </p:sp>
      <p:grpSp>
        <p:nvGrpSpPr>
          <p:cNvPr id="28" name="Group 37"/>
          <p:cNvGrpSpPr/>
          <p:nvPr/>
        </p:nvGrpSpPr>
        <p:grpSpPr>
          <a:xfrm>
            <a:off x="3505200" y="4191000"/>
            <a:ext cx="243840" cy="91440"/>
            <a:chOff x="609600" y="1676400"/>
            <a:chExt cx="243840" cy="91440"/>
          </a:xfrm>
        </p:grpSpPr>
        <p:sp>
          <p:nvSpPr>
            <p:cNvPr id="39" name="Oval 3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0"/>
          <p:cNvGrpSpPr/>
          <p:nvPr/>
        </p:nvGrpSpPr>
        <p:grpSpPr>
          <a:xfrm>
            <a:off x="4191000" y="4343400"/>
            <a:ext cx="243840" cy="91440"/>
            <a:chOff x="609600" y="1676400"/>
            <a:chExt cx="243840" cy="91440"/>
          </a:xfrm>
        </p:grpSpPr>
        <p:sp>
          <p:nvSpPr>
            <p:cNvPr id="42" name="Oval 4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3"/>
          <p:cNvGrpSpPr/>
          <p:nvPr/>
        </p:nvGrpSpPr>
        <p:grpSpPr>
          <a:xfrm>
            <a:off x="4876800" y="4267200"/>
            <a:ext cx="243840" cy="91440"/>
            <a:chOff x="609600" y="1676400"/>
            <a:chExt cx="243840" cy="91440"/>
          </a:xfrm>
        </p:grpSpPr>
        <p:sp>
          <p:nvSpPr>
            <p:cNvPr id="45" name="Oval 4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7"/>
          <p:cNvGrpSpPr/>
          <p:nvPr/>
        </p:nvGrpSpPr>
        <p:grpSpPr>
          <a:xfrm>
            <a:off x="4191000" y="2819400"/>
            <a:ext cx="243840" cy="91440"/>
            <a:chOff x="609600" y="1676400"/>
            <a:chExt cx="243840" cy="91440"/>
          </a:xfrm>
        </p:grpSpPr>
        <p:sp>
          <p:nvSpPr>
            <p:cNvPr id="49" name="Oval 4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50"/>
          <p:cNvGrpSpPr/>
          <p:nvPr/>
        </p:nvGrpSpPr>
        <p:grpSpPr>
          <a:xfrm>
            <a:off x="4038600" y="2971800"/>
            <a:ext cx="243840" cy="91440"/>
            <a:chOff x="609600" y="1676400"/>
            <a:chExt cx="243840" cy="91440"/>
          </a:xfrm>
        </p:grpSpPr>
        <p:sp>
          <p:nvSpPr>
            <p:cNvPr id="52" name="Oval 5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53"/>
          <p:cNvGrpSpPr/>
          <p:nvPr/>
        </p:nvGrpSpPr>
        <p:grpSpPr>
          <a:xfrm>
            <a:off x="4800600" y="2819400"/>
            <a:ext cx="243840" cy="91440"/>
            <a:chOff x="609600" y="1676400"/>
            <a:chExt cx="243840" cy="91440"/>
          </a:xfrm>
        </p:grpSpPr>
        <p:sp>
          <p:nvSpPr>
            <p:cNvPr id="55" name="Oval 5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56"/>
          <p:cNvGrpSpPr/>
          <p:nvPr/>
        </p:nvGrpSpPr>
        <p:grpSpPr>
          <a:xfrm>
            <a:off x="4800600" y="2590800"/>
            <a:ext cx="243840" cy="91440"/>
            <a:chOff x="609600" y="1676400"/>
            <a:chExt cx="243840" cy="91440"/>
          </a:xfrm>
        </p:grpSpPr>
        <p:sp>
          <p:nvSpPr>
            <p:cNvPr id="58" name="Oval 57"/>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2209800" y="609600"/>
            <a:ext cx="5257800" cy="646331"/>
          </a:xfrm>
          <a:prstGeom prst="rect">
            <a:avLst/>
          </a:prstGeom>
          <a:noFill/>
        </p:spPr>
        <p:txBody>
          <a:bodyPr wrap="square" rtlCol="0">
            <a:spAutoFit/>
          </a:bodyPr>
          <a:lstStyle/>
          <a:p>
            <a:r>
              <a:rPr lang="en-US" dirty="0" smtClean="0"/>
              <a:t>Year 5 - Input another 7 molecules, add 10 molecules remaining from previous year = 17 molecules</a:t>
            </a:r>
            <a:endParaRPr lang="en-US" dirty="0"/>
          </a:p>
        </p:txBody>
      </p:sp>
      <p:grpSp>
        <p:nvGrpSpPr>
          <p:cNvPr id="48" name="Group 60"/>
          <p:cNvGrpSpPr/>
          <p:nvPr/>
        </p:nvGrpSpPr>
        <p:grpSpPr>
          <a:xfrm>
            <a:off x="4495800" y="4191000"/>
            <a:ext cx="243840" cy="91440"/>
            <a:chOff x="609600" y="1676400"/>
            <a:chExt cx="243840" cy="91440"/>
          </a:xfrm>
        </p:grpSpPr>
        <p:sp>
          <p:nvSpPr>
            <p:cNvPr id="62" name="Oval 6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63"/>
          <p:cNvGrpSpPr/>
          <p:nvPr/>
        </p:nvGrpSpPr>
        <p:grpSpPr>
          <a:xfrm>
            <a:off x="3810000" y="4419600"/>
            <a:ext cx="243840" cy="91440"/>
            <a:chOff x="609600" y="1676400"/>
            <a:chExt cx="243840" cy="91440"/>
          </a:xfrm>
        </p:grpSpPr>
        <p:sp>
          <p:nvSpPr>
            <p:cNvPr id="65" name="Oval 6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67"/>
          <p:cNvGrpSpPr/>
          <p:nvPr/>
        </p:nvGrpSpPr>
        <p:grpSpPr>
          <a:xfrm>
            <a:off x="4419600" y="2286000"/>
            <a:ext cx="243840" cy="91440"/>
            <a:chOff x="609600" y="1676400"/>
            <a:chExt cx="243840" cy="91440"/>
          </a:xfrm>
        </p:grpSpPr>
        <p:sp>
          <p:nvSpPr>
            <p:cNvPr id="69" name="Oval 6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70"/>
          <p:cNvGrpSpPr/>
          <p:nvPr/>
        </p:nvGrpSpPr>
        <p:grpSpPr>
          <a:xfrm>
            <a:off x="4419600" y="2667000"/>
            <a:ext cx="243840" cy="91440"/>
            <a:chOff x="609600" y="1676400"/>
            <a:chExt cx="243840" cy="91440"/>
          </a:xfrm>
        </p:grpSpPr>
        <p:sp>
          <p:nvSpPr>
            <p:cNvPr id="72" name="Oval 7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73"/>
          <p:cNvGrpSpPr/>
          <p:nvPr/>
        </p:nvGrpSpPr>
        <p:grpSpPr>
          <a:xfrm>
            <a:off x="4572000" y="2209800"/>
            <a:ext cx="243840" cy="91440"/>
            <a:chOff x="609600" y="1676400"/>
            <a:chExt cx="243840" cy="91440"/>
          </a:xfrm>
        </p:grpSpPr>
        <p:sp>
          <p:nvSpPr>
            <p:cNvPr id="75" name="Oval 7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76"/>
          <p:cNvGrpSpPr/>
          <p:nvPr/>
        </p:nvGrpSpPr>
        <p:grpSpPr>
          <a:xfrm>
            <a:off x="5257800" y="4267200"/>
            <a:ext cx="243840" cy="91440"/>
            <a:chOff x="609600" y="1676400"/>
            <a:chExt cx="243840" cy="91440"/>
          </a:xfrm>
        </p:grpSpPr>
        <p:sp>
          <p:nvSpPr>
            <p:cNvPr id="78" name="Oval 77"/>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79"/>
          <p:cNvGrpSpPr/>
          <p:nvPr/>
        </p:nvGrpSpPr>
        <p:grpSpPr>
          <a:xfrm>
            <a:off x="4114800" y="2667000"/>
            <a:ext cx="243840" cy="91440"/>
            <a:chOff x="609600" y="1676400"/>
            <a:chExt cx="243840" cy="91440"/>
          </a:xfrm>
        </p:grpSpPr>
        <p:sp>
          <p:nvSpPr>
            <p:cNvPr id="81" name="Oval 80"/>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82"/>
          <p:cNvGrpSpPr/>
          <p:nvPr/>
        </p:nvGrpSpPr>
        <p:grpSpPr>
          <a:xfrm>
            <a:off x="4191000" y="2514600"/>
            <a:ext cx="243840" cy="91440"/>
            <a:chOff x="609600" y="1676400"/>
            <a:chExt cx="243840" cy="91440"/>
          </a:xfrm>
        </p:grpSpPr>
        <p:sp>
          <p:nvSpPr>
            <p:cNvPr id="84" name="Oval 83"/>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85"/>
          <p:cNvGrpSpPr/>
          <p:nvPr/>
        </p:nvGrpSpPr>
        <p:grpSpPr>
          <a:xfrm>
            <a:off x="4343400" y="2971800"/>
            <a:ext cx="243840" cy="91440"/>
            <a:chOff x="609600" y="1676400"/>
            <a:chExt cx="243840" cy="91440"/>
          </a:xfrm>
        </p:grpSpPr>
        <p:sp>
          <p:nvSpPr>
            <p:cNvPr id="87" name="Oval 8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88"/>
          <p:cNvGrpSpPr/>
          <p:nvPr/>
        </p:nvGrpSpPr>
        <p:grpSpPr>
          <a:xfrm>
            <a:off x="3352800" y="4419600"/>
            <a:ext cx="243840" cy="91440"/>
            <a:chOff x="609600" y="1676400"/>
            <a:chExt cx="243840" cy="91440"/>
          </a:xfrm>
        </p:grpSpPr>
        <p:sp>
          <p:nvSpPr>
            <p:cNvPr id="90" name="Oval 8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1"/>
          <p:cNvGrpSpPr/>
          <p:nvPr/>
        </p:nvGrpSpPr>
        <p:grpSpPr>
          <a:xfrm>
            <a:off x="6629400" y="5410200"/>
            <a:ext cx="2225040" cy="369332"/>
            <a:chOff x="0" y="1524000"/>
            <a:chExt cx="2225040" cy="369332"/>
          </a:xfrm>
        </p:grpSpPr>
        <p:grpSp>
          <p:nvGrpSpPr>
            <p:cNvPr id="80" name="Group 38"/>
            <p:cNvGrpSpPr/>
            <p:nvPr/>
          </p:nvGrpSpPr>
          <p:grpSpPr>
            <a:xfrm>
              <a:off x="1981200" y="1676400"/>
              <a:ext cx="243840" cy="91440"/>
              <a:chOff x="609600" y="1676400"/>
              <a:chExt cx="243840" cy="91440"/>
            </a:xfrm>
          </p:grpSpPr>
          <p:sp>
            <p:nvSpPr>
              <p:cNvPr id="95" name="Oval 9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83" name="Group 96"/>
          <p:cNvGrpSpPr/>
          <p:nvPr/>
        </p:nvGrpSpPr>
        <p:grpSpPr>
          <a:xfrm>
            <a:off x="6934200" y="6096000"/>
            <a:ext cx="1981200" cy="457200"/>
            <a:chOff x="457200" y="5486400"/>
            <a:chExt cx="1981200" cy="457200"/>
          </a:xfrm>
        </p:grpSpPr>
        <p:sp>
          <p:nvSpPr>
            <p:cNvPr id="98" name="Cube 97"/>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
        <p:nvSpPr>
          <p:cNvPr id="100" name="TextBox 99"/>
          <p:cNvSpPr txBox="1"/>
          <p:nvPr/>
        </p:nvSpPr>
        <p:spPr>
          <a:xfrm>
            <a:off x="533400" y="5410200"/>
            <a:ext cx="5638800" cy="369332"/>
          </a:xfrm>
          <a:prstGeom prst="rect">
            <a:avLst/>
          </a:prstGeom>
          <a:noFill/>
        </p:spPr>
        <p:txBody>
          <a:bodyPr wrap="square" rtlCol="0">
            <a:spAutoFit/>
          </a:bodyPr>
          <a:lstStyle/>
          <a:p>
            <a:r>
              <a:rPr lang="en-US" dirty="0" smtClean="0"/>
              <a:t>Note 10 remaining in system that carry over to next year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5"/>
          <p:cNvGrpSpPr/>
          <p:nvPr/>
        </p:nvGrpSpPr>
        <p:grpSpPr>
          <a:xfrm>
            <a:off x="3962400" y="2438400"/>
            <a:ext cx="243840" cy="91440"/>
            <a:chOff x="609600" y="1676400"/>
            <a:chExt cx="243840" cy="91440"/>
          </a:xfrm>
        </p:grpSpPr>
        <p:sp>
          <p:nvSpPr>
            <p:cNvPr id="17" name="Oval 1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8"/>
          <p:cNvGrpSpPr/>
          <p:nvPr/>
        </p:nvGrpSpPr>
        <p:grpSpPr>
          <a:xfrm>
            <a:off x="3962400" y="2667000"/>
            <a:ext cx="243840" cy="91440"/>
            <a:chOff x="609600" y="1676400"/>
            <a:chExt cx="243840" cy="91440"/>
          </a:xfrm>
        </p:grpSpPr>
        <p:sp>
          <p:nvSpPr>
            <p:cNvPr id="20" name="Oval 1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1"/>
          <p:cNvGrpSpPr/>
          <p:nvPr/>
        </p:nvGrpSpPr>
        <p:grpSpPr>
          <a:xfrm>
            <a:off x="4419600" y="2438400"/>
            <a:ext cx="243840" cy="91440"/>
            <a:chOff x="609600" y="1676400"/>
            <a:chExt cx="243840" cy="91440"/>
          </a:xfrm>
        </p:grpSpPr>
        <p:sp>
          <p:nvSpPr>
            <p:cNvPr id="23" name="Oval 2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4"/>
          <p:cNvGrpSpPr/>
          <p:nvPr/>
        </p:nvGrpSpPr>
        <p:grpSpPr>
          <a:xfrm>
            <a:off x="4495800" y="2895600"/>
            <a:ext cx="243840" cy="91440"/>
            <a:chOff x="609600" y="1676400"/>
            <a:chExt cx="243840" cy="91440"/>
          </a:xfrm>
        </p:grpSpPr>
        <p:sp>
          <p:nvSpPr>
            <p:cNvPr id="26" name="Oval 2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7"/>
          <p:cNvGrpSpPr/>
          <p:nvPr/>
        </p:nvGrpSpPr>
        <p:grpSpPr>
          <a:xfrm>
            <a:off x="4191000" y="2133600"/>
            <a:ext cx="243840" cy="91440"/>
            <a:chOff x="609600" y="1676400"/>
            <a:chExt cx="243840" cy="91440"/>
          </a:xfrm>
        </p:grpSpPr>
        <p:sp>
          <p:nvSpPr>
            <p:cNvPr id="29" name="Oval 2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0"/>
          <p:cNvGrpSpPr/>
          <p:nvPr/>
        </p:nvGrpSpPr>
        <p:grpSpPr>
          <a:xfrm>
            <a:off x="4876800" y="2438400"/>
            <a:ext cx="243840" cy="91440"/>
            <a:chOff x="609600" y="1676400"/>
            <a:chExt cx="243840" cy="91440"/>
          </a:xfrm>
        </p:grpSpPr>
        <p:sp>
          <p:nvSpPr>
            <p:cNvPr id="32" name="Oval 3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3"/>
          <p:cNvGrpSpPr/>
          <p:nvPr/>
        </p:nvGrpSpPr>
        <p:grpSpPr>
          <a:xfrm>
            <a:off x="4800600" y="2133600"/>
            <a:ext cx="243840" cy="91440"/>
            <a:chOff x="609600" y="1676400"/>
            <a:chExt cx="243840" cy="91440"/>
          </a:xfrm>
        </p:grpSpPr>
        <p:sp>
          <p:nvSpPr>
            <p:cNvPr id="35" name="Oval 3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2286000" y="4648200"/>
            <a:ext cx="3962400" cy="369332"/>
          </a:xfrm>
          <a:prstGeom prst="rect">
            <a:avLst/>
          </a:prstGeom>
          <a:noFill/>
        </p:spPr>
        <p:txBody>
          <a:bodyPr wrap="square" rtlCol="0">
            <a:spAutoFit/>
          </a:bodyPr>
          <a:lstStyle/>
          <a:p>
            <a:r>
              <a:rPr lang="en-US" dirty="0" smtClean="0"/>
              <a:t>Output 7 </a:t>
            </a:r>
            <a:r>
              <a:rPr lang="en-US" dirty="0" err="1" smtClean="0"/>
              <a:t>NaCl</a:t>
            </a:r>
            <a:r>
              <a:rPr lang="en-US" dirty="0" smtClean="0"/>
              <a:t> molecules to the stream</a:t>
            </a:r>
            <a:endParaRPr lang="en-US" dirty="0"/>
          </a:p>
        </p:txBody>
      </p:sp>
      <p:grpSp>
        <p:nvGrpSpPr>
          <p:cNvPr id="28" name="Group 37"/>
          <p:cNvGrpSpPr/>
          <p:nvPr/>
        </p:nvGrpSpPr>
        <p:grpSpPr>
          <a:xfrm>
            <a:off x="3505200" y="4191000"/>
            <a:ext cx="243840" cy="91440"/>
            <a:chOff x="609600" y="1676400"/>
            <a:chExt cx="243840" cy="91440"/>
          </a:xfrm>
        </p:grpSpPr>
        <p:sp>
          <p:nvSpPr>
            <p:cNvPr id="39" name="Oval 3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0"/>
          <p:cNvGrpSpPr/>
          <p:nvPr/>
        </p:nvGrpSpPr>
        <p:grpSpPr>
          <a:xfrm>
            <a:off x="4191000" y="4343400"/>
            <a:ext cx="243840" cy="91440"/>
            <a:chOff x="609600" y="1676400"/>
            <a:chExt cx="243840" cy="91440"/>
          </a:xfrm>
        </p:grpSpPr>
        <p:sp>
          <p:nvSpPr>
            <p:cNvPr id="42" name="Oval 4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3"/>
          <p:cNvGrpSpPr/>
          <p:nvPr/>
        </p:nvGrpSpPr>
        <p:grpSpPr>
          <a:xfrm>
            <a:off x="4876800" y="4267200"/>
            <a:ext cx="243840" cy="91440"/>
            <a:chOff x="609600" y="1676400"/>
            <a:chExt cx="243840" cy="91440"/>
          </a:xfrm>
        </p:grpSpPr>
        <p:sp>
          <p:nvSpPr>
            <p:cNvPr id="45" name="Oval 4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7"/>
          <p:cNvGrpSpPr/>
          <p:nvPr/>
        </p:nvGrpSpPr>
        <p:grpSpPr>
          <a:xfrm>
            <a:off x="4191000" y="2819400"/>
            <a:ext cx="243840" cy="91440"/>
            <a:chOff x="609600" y="1676400"/>
            <a:chExt cx="243840" cy="91440"/>
          </a:xfrm>
        </p:grpSpPr>
        <p:sp>
          <p:nvSpPr>
            <p:cNvPr id="49" name="Oval 4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50"/>
          <p:cNvGrpSpPr/>
          <p:nvPr/>
        </p:nvGrpSpPr>
        <p:grpSpPr>
          <a:xfrm>
            <a:off x="4038600" y="2971800"/>
            <a:ext cx="243840" cy="91440"/>
            <a:chOff x="609600" y="1676400"/>
            <a:chExt cx="243840" cy="91440"/>
          </a:xfrm>
        </p:grpSpPr>
        <p:sp>
          <p:nvSpPr>
            <p:cNvPr id="52" name="Oval 5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53"/>
          <p:cNvGrpSpPr/>
          <p:nvPr/>
        </p:nvGrpSpPr>
        <p:grpSpPr>
          <a:xfrm>
            <a:off x="4800600" y="2819400"/>
            <a:ext cx="243840" cy="91440"/>
            <a:chOff x="609600" y="1676400"/>
            <a:chExt cx="243840" cy="91440"/>
          </a:xfrm>
        </p:grpSpPr>
        <p:sp>
          <p:nvSpPr>
            <p:cNvPr id="55" name="Oval 5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56"/>
          <p:cNvGrpSpPr/>
          <p:nvPr/>
        </p:nvGrpSpPr>
        <p:grpSpPr>
          <a:xfrm>
            <a:off x="4800600" y="2590800"/>
            <a:ext cx="243840" cy="91440"/>
            <a:chOff x="609600" y="1676400"/>
            <a:chExt cx="243840" cy="91440"/>
          </a:xfrm>
        </p:grpSpPr>
        <p:sp>
          <p:nvSpPr>
            <p:cNvPr id="58" name="Oval 57"/>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2133600" y="457200"/>
            <a:ext cx="5486400" cy="646331"/>
          </a:xfrm>
          <a:prstGeom prst="rect">
            <a:avLst/>
          </a:prstGeom>
          <a:noFill/>
        </p:spPr>
        <p:txBody>
          <a:bodyPr wrap="square" rtlCol="0">
            <a:spAutoFit/>
          </a:bodyPr>
          <a:lstStyle/>
          <a:p>
            <a:r>
              <a:rPr lang="en-US" dirty="0" smtClean="0"/>
              <a:t>Year 6 – Input another 7 molecules, add 10 molecules remaining from previous year = 17 molecules</a:t>
            </a:r>
            <a:endParaRPr lang="en-US" dirty="0"/>
          </a:p>
        </p:txBody>
      </p:sp>
      <p:grpSp>
        <p:nvGrpSpPr>
          <p:cNvPr id="48" name="Group 60"/>
          <p:cNvGrpSpPr/>
          <p:nvPr/>
        </p:nvGrpSpPr>
        <p:grpSpPr>
          <a:xfrm>
            <a:off x="4495800" y="4191000"/>
            <a:ext cx="243840" cy="91440"/>
            <a:chOff x="609600" y="1676400"/>
            <a:chExt cx="243840" cy="91440"/>
          </a:xfrm>
        </p:grpSpPr>
        <p:sp>
          <p:nvSpPr>
            <p:cNvPr id="62" name="Oval 6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63"/>
          <p:cNvGrpSpPr/>
          <p:nvPr/>
        </p:nvGrpSpPr>
        <p:grpSpPr>
          <a:xfrm>
            <a:off x="3810000" y="4419600"/>
            <a:ext cx="243840" cy="91440"/>
            <a:chOff x="609600" y="1676400"/>
            <a:chExt cx="243840" cy="91440"/>
          </a:xfrm>
        </p:grpSpPr>
        <p:sp>
          <p:nvSpPr>
            <p:cNvPr id="65" name="Oval 6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p:cNvSpPr txBox="1"/>
          <p:nvPr/>
        </p:nvSpPr>
        <p:spPr>
          <a:xfrm>
            <a:off x="6019800" y="2590800"/>
            <a:ext cx="2895600" cy="646331"/>
          </a:xfrm>
          <a:prstGeom prst="rect">
            <a:avLst/>
          </a:prstGeom>
          <a:noFill/>
        </p:spPr>
        <p:txBody>
          <a:bodyPr wrap="square" rtlCol="0">
            <a:spAutoFit/>
          </a:bodyPr>
          <a:lstStyle/>
          <a:p>
            <a:r>
              <a:rPr lang="en-US" dirty="0" smtClean="0"/>
              <a:t>Steady State Reached, System Is </a:t>
            </a:r>
            <a:r>
              <a:rPr lang="en-US" dirty="0"/>
              <a:t>A</a:t>
            </a:r>
            <a:r>
              <a:rPr lang="en-US" dirty="0" smtClean="0"/>
              <a:t>t Equilibrium</a:t>
            </a:r>
          </a:p>
        </p:txBody>
      </p:sp>
      <p:grpSp>
        <p:nvGrpSpPr>
          <p:cNvPr id="54" name="Group 67"/>
          <p:cNvGrpSpPr/>
          <p:nvPr/>
        </p:nvGrpSpPr>
        <p:grpSpPr>
          <a:xfrm>
            <a:off x="4419600" y="2286000"/>
            <a:ext cx="243840" cy="91440"/>
            <a:chOff x="609600" y="1676400"/>
            <a:chExt cx="243840" cy="91440"/>
          </a:xfrm>
        </p:grpSpPr>
        <p:sp>
          <p:nvSpPr>
            <p:cNvPr id="69" name="Oval 6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70"/>
          <p:cNvGrpSpPr/>
          <p:nvPr/>
        </p:nvGrpSpPr>
        <p:grpSpPr>
          <a:xfrm>
            <a:off x="4419600" y="2667000"/>
            <a:ext cx="243840" cy="91440"/>
            <a:chOff x="609600" y="1676400"/>
            <a:chExt cx="243840" cy="91440"/>
          </a:xfrm>
        </p:grpSpPr>
        <p:sp>
          <p:nvSpPr>
            <p:cNvPr id="72" name="Oval 7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73"/>
          <p:cNvGrpSpPr/>
          <p:nvPr/>
        </p:nvGrpSpPr>
        <p:grpSpPr>
          <a:xfrm>
            <a:off x="4572000" y="2209800"/>
            <a:ext cx="243840" cy="91440"/>
            <a:chOff x="609600" y="1676400"/>
            <a:chExt cx="243840" cy="91440"/>
          </a:xfrm>
        </p:grpSpPr>
        <p:sp>
          <p:nvSpPr>
            <p:cNvPr id="75" name="Oval 7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76"/>
          <p:cNvGrpSpPr/>
          <p:nvPr/>
        </p:nvGrpSpPr>
        <p:grpSpPr>
          <a:xfrm>
            <a:off x="5257800" y="4267200"/>
            <a:ext cx="243840" cy="91440"/>
            <a:chOff x="609600" y="1676400"/>
            <a:chExt cx="243840" cy="91440"/>
          </a:xfrm>
        </p:grpSpPr>
        <p:sp>
          <p:nvSpPr>
            <p:cNvPr id="78" name="Oval 77"/>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79"/>
          <p:cNvGrpSpPr/>
          <p:nvPr/>
        </p:nvGrpSpPr>
        <p:grpSpPr>
          <a:xfrm>
            <a:off x="4114800" y="2667000"/>
            <a:ext cx="243840" cy="91440"/>
            <a:chOff x="609600" y="1676400"/>
            <a:chExt cx="243840" cy="91440"/>
          </a:xfrm>
        </p:grpSpPr>
        <p:sp>
          <p:nvSpPr>
            <p:cNvPr id="81" name="Oval 80"/>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82"/>
          <p:cNvGrpSpPr/>
          <p:nvPr/>
        </p:nvGrpSpPr>
        <p:grpSpPr>
          <a:xfrm>
            <a:off x="4191000" y="2514600"/>
            <a:ext cx="243840" cy="91440"/>
            <a:chOff x="609600" y="1676400"/>
            <a:chExt cx="243840" cy="91440"/>
          </a:xfrm>
        </p:grpSpPr>
        <p:sp>
          <p:nvSpPr>
            <p:cNvPr id="84" name="Oval 83"/>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85"/>
          <p:cNvGrpSpPr/>
          <p:nvPr/>
        </p:nvGrpSpPr>
        <p:grpSpPr>
          <a:xfrm>
            <a:off x="4343400" y="2971800"/>
            <a:ext cx="243840" cy="91440"/>
            <a:chOff x="609600" y="1676400"/>
            <a:chExt cx="243840" cy="91440"/>
          </a:xfrm>
        </p:grpSpPr>
        <p:sp>
          <p:nvSpPr>
            <p:cNvPr id="87" name="Oval 8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88"/>
          <p:cNvGrpSpPr/>
          <p:nvPr/>
        </p:nvGrpSpPr>
        <p:grpSpPr>
          <a:xfrm>
            <a:off x="3429000" y="4419600"/>
            <a:ext cx="243840" cy="91440"/>
            <a:chOff x="609600" y="1676400"/>
            <a:chExt cx="243840" cy="91440"/>
          </a:xfrm>
        </p:grpSpPr>
        <p:sp>
          <p:nvSpPr>
            <p:cNvPr id="90" name="Oval 8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91"/>
          <p:cNvGrpSpPr/>
          <p:nvPr/>
        </p:nvGrpSpPr>
        <p:grpSpPr>
          <a:xfrm>
            <a:off x="6629400" y="5410200"/>
            <a:ext cx="2225040" cy="369332"/>
            <a:chOff x="0" y="1524000"/>
            <a:chExt cx="2225040" cy="369332"/>
          </a:xfrm>
        </p:grpSpPr>
        <p:grpSp>
          <p:nvGrpSpPr>
            <p:cNvPr id="83" name="Group 38"/>
            <p:cNvGrpSpPr/>
            <p:nvPr/>
          </p:nvGrpSpPr>
          <p:grpSpPr>
            <a:xfrm>
              <a:off x="1981200" y="1676400"/>
              <a:ext cx="243840" cy="91440"/>
              <a:chOff x="609600" y="1676400"/>
              <a:chExt cx="243840" cy="91440"/>
            </a:xfrm>
          </p:grpSpPr>
          <p:sp>
            <p:nvSpPr>
              <p:cNvPr id="95" name="Oval 9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86" name="Group 96"/>
          <p:cNvGrpSpPr/>
          <p:nvPr/>
        </p:nvGrpSpPr>
        <p:grpSpPr>
          <a:xfrm>
            <a:off x="6934200" y="6096000"/>
            <a:ext cx="1981200" cy="457200"/>
            <a:chOff x="457200" y="5486400"/>
            <a:chExt cx="1981200" cy="457200"/>
          </a:xfrm>
        </p:grpSpPr>
        <p:sp>
          <p:nvSpPr>
            <p:cNvPr id="98" name="Cube 97"/>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What does it look like if you plot stream </a:t>
            </a:r>
            <a:r>
              <a:rPr lang="en-US" dirty="0" err="1" smtClean="0"/>
              <a:t>NaCl</a:t>
            </a:r>
            <a:r>
              <a:rPr lang="en-US" dirty="0" smtClean="0"/>
              <a:t>?</a:t>
            </a:r>
            <a:endParaRPr lang="en-US" dirty="0"/>
          </a:p>
        </p:txBody>
      </p:sp>
      <p:grpSp>
        <p:nvGrpSpPr>
          <p:cNvPr id="4" name="Group 3"/>
          <p:cNvGrpSpPr/>
          <p:nvPr/>
        </p:nvGrpSpPr>
        <p:grpSpPr>
          <a:xfrm>
            <a:off x="1828800" y="3429000"/>
            <a:ext cx="243840" cy="91440"/>
            <a:chOff x="609600" y="1676400"/>
            <a:chExt cx="243840" cy="91440"/>
          </a:xfrm>
        </p:grpSpPr>
        <p:sp>
          <p:nvSpPr>
            <p:cNvPr id="5" name="Oval 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514600"/>
            <a:ext cx="8229600" cy="1143000"/>
          </a:xfrm>
        </p:spPr>
        <p:txBody>
          <a:bodyPr>
            <a:normAutofit fontScale="90000"/>
          </a:bodyPr>
          <a:lstStyle/>
          <a:p>
            <a:r>
              <a:rPr lang="en-US" dirty="0" smtClean="0"/>
              <a:t>What happens if you stop inputting </a:t>
            </a:r>
            <a:r>
              <a:rPr lang="en-US" dirty="0" err="1" smtClean="0"/>
              <a:t>NaCl</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962400" y="2438400"/>
            <a:ext cx="243840" cy="91440"/>
            <a:chOff x="609600" y="1676400"/>
            <a:chExt cx="243840" cy="91440"/>
          </a:xfrm>
        </p:grpSpPr>
        <p:sp>
          <p:nvSpPr>
            <p:cNvPr id="14" name="Oval 13"/>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962400" y="2667000"/>
            <a:ext cx="243840" cy="91440"/>
            <a:chOff x="609600" y="1676400"/>
            <a:chExt cx="243840" cy="91440"/>
          </a:xfrm>
        </p:grpSpPr>
        <p:sp>
          <p:nvSpPr>
            <p:cNvPr id="17" name="Oval 1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1"/>
          <p:cNvGrpSpPr/>
          <p:nvPr/>
        </p:nvGrpSpPr>
        <p:grpSpPr>
          <a:xfrm>
            <a:off x="4495800" y="2895600"/>
            <a:ext cx="243840" cy="91440"/>
            <a:chOff x="609600" y="1676400"/>
            <a:chExt cx="243840" cy="91440"/>
          </a:xfrm>
        </p:grpSpPr>
        <p:sp>
          <p:nvSpPr>
            <p:cNvPr id="23" name="Oval 2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4"/>
          <p:cNvGrpSpPr/>
          <p:nvPr/>
        </p:nvGrpSpPr>
        <p:grpSpPr>
          <a:xfrm>
            <a:off x="4191000" y="2133600"/>
            <a:ext cx="243840" cy="91440"/>
            <a:chOff x="609600" y="1676400"/>
            <a:chExt cx="243840" cy="91440"/>
          </a:xfrm>
        </p:grpSpPr>
        <p:sp>
          <p:nvSpPr>
            <p:cNvPr id="26" name="Oval 2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7"/>
          <p:cNvGrpSpPr/>
          <p:nvPr/>
        </p:nvGrpSpPr>
        <p:grpSpPr>
          <a:xfrm>
            <a:off x="4876800" y="2438400"/>
            <a:ext cx="243840" cy="91440"/>
            <a:chOff x="609600" y="1676400"/>
            <a:chExt cx="243840" cy="91440"/>
          </a:xfrm>
        </p:grpSpPr>
        <p:sp>
          <p:nvSpPr>
            <p:cNvPr id="29" name="Oval 2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0"/>
          <p:cNvGrpSpPr/>
          <p:nvPr/>
        </p:nvGrpSpPr>
        <p:grpSpPr>
          <a:xfrm>
            <a:off x="4800600" y="2133600"/>
            <a:ext cx="243840" cy="91440"/>
            <a:chOff x="609600" y="1676400"/>
            <a:chExt cx="243840" cy="91440"/>
          </a:xfrm>
        </p:grpSpPr>
        <p:sp>
          <p:nvSpPr>
            <p:cNvPr id="32" name="Oval 3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3124200" y="4648200"/>
            <a:ext cx="2590800" cy="369332"/>
          </a:xfrm>
          <a:prstGeom prst="rect">
            <a:avLst/>
          </a:prstGeom>
          <a:noFill/>
        </p:spPr>
        <p:txBody>
          <a:bodyPr wrap="square" rtlCol="0">
            <a:spAutoFit/>
          </a:bodyPr>
          <a:lstStyle/>
          <a:p>
            <a:r>
              <a:rPr lang="en-US" dirty="0" smtClean="0"/>
              <a:t>Output 4 </a:t>
            </a:r>
            <a:r>
              <a:rPr lang="en-US" dirty="0" err="1" smtClean="0"/>
              <a:t>NaCl</a:t>
            </a:r>
            <a:r>
              <a:rPr lang="en-US" dirty="0" smtClean="0"/>
              <a:t> molecules</a:t>
            </a:r>
            <a:endParaRPr lang="en-US" dirty="0"/>
          </a:p>
        </p:txBody>
      </p:sp>
      <p:grpSp>
        <p:nvGrpSpPr>
          <p:cNvPr id="25" name="Group 34"/>
          <p:cNvGrpSpPr/>
          <p:nvPr/>
        </p:nvGrpSpPr>
        <p:grpSpPr>
          <a:xfrm>
            <a:off x="3505200" y="4191000"/>
            <a:ext cx="243840" cy="91440"/>
            <a:chOff x="609600" y="1676400"/>
            <a:chExt cx="243840" cy="91440"/>
          </a:xfrm>
        </p:grpSpPr>
        <p:sp>
          <p:nvSpPr>
            <p:cNvPr id="36" name="Oval 3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6"/>
          <p:cNvGrpSpPr/>
          <p:nvPr/>
        </p:nvGrpSpPr>
        <p:grpSpPr>
          <a:xfrm>
            <a:off x="4038600" y="2971800"/>
            <a:ext cx="243840" cy="91440"/>
            <a:chOff x="609600" y="1676400"/>
            <a:chExt cx="243840" cy="91440"/>
          </a:xfrm>
        </p:grpSpPr>
        <p:sp>
          <p:nvSpPr>
            <p:cNvPr id="48" name="Oval 47"/>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9"/>
          <p:cNvGrpSpPr/>
          <p:nvPr/>
        </p:nvGrpSpPr>
        <p:grpSpPr>
          <a:xfrm>
            <a:off x="4800600" y="2819400"/>
            <a:ext cx="243840" cy="91440"/>
            <a:chOff x="609600" y="1676400"/>
            <a:chExt cx="243840" cy="91440"/>
          </a:xfrm>
        </p:grpSpPr>
        <p:sp>
          <p:nvSpPr>
            <p:cNvPr id="51" name="Oval 50"/>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1676400" y="609600"/>
            <a:ext cx="6248400" cy="369332"/>
          </a:xfrm>
          <a:prstGeom prst="rect">
            <a:avLst/>
          </a:prstGeom>
          <a:noFill/>
        </p:spPr>
        <p:txBody>
          <a:bodyPr wrap="square" rtlCol="0">
            <a:spAutoFit/>
          </a:bodyPr>
          <a:lstStyle/>
          <a:p>
            <a:r>
              <a:rPr lang="en-US" dirty="0" smtClean="0"/>
              <a:t>Year 7 – Cease input, 10 molecules remaining from previous year</a:t>
            </a:r>
            <a:endParaRPr lang="en-US" dirty="0"/>
          </a:p>
        </p:txBody>
      </p:sp>
      <p:grpSp>
        <p:nvGrpSpPr>
          <p:cNvPr id="35" name="Group 56"/>
          <p:cNvGrpSpPr/>
          <p:nvPr/>
        </p:nvGrpSpPr>
        <p:grpSpPr>
          <a:xfrm>
            <a:off x="4495800" y="4191000"/>
            <a:ext cx="243840" cy="91440"/>
            <a:chOff x="609600" y="1676400"/>
            <a:chExt cx="243840" cy="91440"/>
          </a:xfrm>
        </p:grpSpPr>
        <p:sp>
          <p:nvSpPr>
            <p:cNvPr id="58" name="Oval 57"/>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59"/>
          <p:cNvGrpSpPr/>
          <p:nvPr/>
        </p:nvGrpSpPr>
        <p:grpSpPr>
          <a:xfrm>
            <a:off x="3810000" y="4419600"/>
            <a:ext cx="243840" cy="91440"/>
            <a:chOff x="609600" y="1676400"/>
            <a:chExt cx="243840" cy="91440"/>
          </a:xfrm>
        </p:grpSpPr>
        <p:sp>
          <p:nvSpPr>
            <p:cNvPr id="61" name="Oval 60"/>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63"/>
          <p:cNvGrpSpPr/>
          <p:nvPr/>
        </p:nvGrpSpPr>
        <p:grpSpPr>
          <a:xfrm>
            <a:off x="4419600" y="2286000"/>
            <a:ext cx="243840" cy="91440"/>
            <a:chOff x="609600" y="1676400"/>
            <a:chExt cx="243840" cy="91440"/>
          </a:xfrm>
        </p:grpSpPr>
        <p:sp>
          <p:nvSpPr>
            <p:cNvPr id="65" name="Oval 6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66"/>
          <p:cNvGrpSpPr/>
          <p:nvPr/>
        </p:nvGrpSpPr>
        <p:grpSpPr>
          <a:xfrm>
            <a:off x="4419600" y="2667000"/>
            <a:ext cx="243840" cy="91440"/>
            <a:chOff x="609600" y="1676400"/>
            <a:chExt cx="243840" cy="91440"/>
          </a:xfrm>
        </p:grpSpPr>
        <p:sp>
          <p:nvSpPr>
            <p:cNvPr id="68" name="Oval 67"/>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72"/>
          <p:cNvGrpSpPr/>
          <p:nvPr/>
        </p:nvGrpSpPr>
        <p:grpSpPr>
          <a:xfrm>
            <a:off x="5257800" y="4267200"/>
            <a:ext cx="243840" cy="91440"/>
            <a:chOff x="609600" y="1676400"/>
            <a:chExt cx="243840" cy="91440"/>
          </a:xfrm>
        </p:grpSpPr>
        <p:sp>
          <p:nvSpPr>
            <p:cNvPr id="74" name="Oval 73"/>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7"/>
          <p:cNvGrpSpPr/>
          <p:nvPr/>
        </p:nvGrpSpPr>
        <p:grpSpPr>
          <a:xfrm>
            <a:off x="6629400" y="5410200"/>
            <a:ext cx="2225040" cy="369332"/>
            <a:chOff x="0" y="1524000"/>
            <a:chExt cx="2225040" cy="369332"/>
          </a:xfrm>
        </p:grpSpPr>
        <p:grpSp>
          <p:nvGrpSpPr>
            <p:cNvPr id="43" name="Group 38"/>
            <p:cNvGrpSpPr/>
            <p:nvPr/>
          </p:nvGrpSpPr>
          <p:grpSpPr>
            <a:xfrm>
              <a:off x="1981200" y="1676400"/>
              <a:ext cx="243840" cy="91440"/>
              <a:chOff x="609600" y="1676400"/>
              <a:chExt cx="243840" cy="91440"/>
            </a:xfrm>
          </p:grpSpPr>
          <p:sp>
            <p:nvSpPr>
              <p:cNvPr id="91" name="Oval 90"/>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44" name="Group 92"/>
          <p:cNvGrpSpPr/>
          <p:nvPr/>
        </p:nvGrpSpPr>
        <p:grpSpPr>
          <a:xfrm>
            <a:off x="6934200" y="6096000"/>
            <a:ext cx="1981200" cy="457200"/>
            <a:chOff x="457200" y="5486400"/>
            <a:chExt cx="1981200" cy="457200"/>
          </a:xfrm>
        </p:grpSpPr>
        <p:sp>
          <p:nvSpPr>
            <p:cNvPr id="94" name="Cube 93"/>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962400" y="2438400"/>
            <a:ext cx="243840" cy="91440"/>
            <a:chOff x="609600" y="1676400"/>
            <a:chExt cx="243840" cy="91440"/>
          </a:xfrm>
        </p:grpSpPr>
        <p:sp>
          <p:nvSpPr>
            <p:cNvPr id="14" name="Oval 13"/>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8"/>
          <p:cNvGrpSpPr/>
          <p:nvPr/>
        </p:nvGrpSpPr>
        <p:grpSpPr>
          <a:xfrm>
            <a:off x="4343400" y="2590800"/>
            <a:ext cx="243840" cy="91440"/>
            <a:chOff x="609600" y="1676400"/>
            <a:chExt cx="243840" cy="91440"/>
          </a:xfrm>
        </p:grpSpPr>
        <p:sp>
          <p:nvSpPr>
            <p:cNvPr id="20" name="Oval 1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1"/>
          <p:cNvGrpSpPr/>
          <p:nvPr/>
        </p:nvGrpSpPr>
        <p:grpSpPr>
          <a:xfrm>
            <a:off x="4191000" y="2133600"/>
            <a:ext cx="243840" cy="91440"/>
            <a:chOff x="609600" y="1676400"/>
            <a:chExt cx="243840" cy="91440"/>
          </a:xfrm>
        </p:grpSpPr>
        <p:sp>
          <p:nvSpPr>
            <p:cNvPr id="23" name="Oval 2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7"/>
          <p:cNvGrpSpPr/>
          <p:nvPr/>
        </p:nvGrpSpPr>
        <p:grpSpPr>
          <a:xfrm>
            <a:off x="4800600" y="2133600"/>
            <a:ext cx="243840" cy="91440"/>
            <a:chOff x="609600" y="1676400"/>
            <a:chExt cx="243840" cy="91440"/>
          </a:xfrm>
        </p:grpSpPr>
        <p:sp>
          <p:nvSpPr>
            <p:cNvPr id="29" name="Oval 2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3124200" y="4648200"/>
            <a:ext cx="2590800" cy="369332"/>
          </a:xfrm>
          <a:prstGeom prst="rect">
            <a:avLst/>
          </a:prstGeom>
          <a:noFill/>
        </p:spPr>
        <p:txBody>
          <a:bodyPr wrap="square" rtlCol="0">
            <a:spAutoFit/>
          </a:bodyPr>
          <a:lstStyle/>
          <a:p>
            <a:r>
              <a:rPr lang="en-US" dirty="0" smtClean="0"/>
              <a:t>Output 3 </a:t>
            </a:r>
            <a:r>
              <a:rPr lang="en-US" dirty="0" err="1" smtClean="0"/>
              <a:t>NaCl</a:t>
            </a:r>
            <a:r>
              <a:rPr lang="en-US" dirty="0" smtClean="0"/>
              <a:t> molecules</a:t>
            </a:r>
            <a:endParaRPr lang="en-US" dirty="0"/>
          </a:p>
        </p:txBody>
      </p:sp>
      <p:grpSp>
        <p:nvGrpSpPr>
          <p:cNvPr id="19" name="Group 31"/>
          <p:cNvGrpSpPr/>
          <p:nvPr/>
        </p:nvGrpSpPr>
        <p:grpSpPr>
          <a:xfrm>
            <a:off x="3505200" y="4191000"/>
            <a:ext cx="243840" cy="91440"/>
            <a:chOff x="609600" y="1676400"/>
            <a:chExt cx="243840" cy="91440"/>
          </a:xfrm>
        </p:grpSpPr>
        <p:sp>
          <p:nvSpPr>
            <p:cNvPr id="33" name="Oval 3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4"/>
          <p:cNvGrpSpPr/>
          <p:nvPr/>
        </p:nvGrpSpPr>
        <p:grpSpPr>
          <a:xfrm>
            <a:off x="4038600" y="2971800"/>
            <a:ext cx="243840" cy="91440"/>
            <a:chOff x="609600" y="1676400"/>
            <a:chExt cx="243840" cy="91440"/>
          </a:xfrm>
        </p:grpSpPr>
        <p:sp>
          <p:nvSpPr>
            <p:cNvPr id="36" name="Oval 3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7"/>
          <p:cNvGrpSpPr/>
          <p:nvPr/>
        </p:nvGrpSpPr>
        <p:grpSpPr>
          <a:xfrm>
            <a:off x="4800600" y="2819400"/>
            <a:ext cx="243840" cy="91440"/>
            <a:chOff x="609600" y="1676400"/>
            <a:chExt cx="243840" cy="91440"/>
          </a:xfrm>
        </p:grpSpPr>
        <p:sp>
          <p:nvSpPr>
            <p:cNvPr id="39" name="Oval 3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057400" y="533400"/>
            <a:ext cx="4648200" cy="646331"/>
          </a:xfrm>
          <a:prstGeom prst="rect">
            <a:avLst/>
          </a:prstGeom>
          <a:noFill/>
        </p:spPr>
        <p:txBody>
          <a:bodyPr wrap="square" rtlCol="0">
            <a:spAutoFit/>
          </a:bodyPr>
          <a:lstStyle/>
          <a:p>
            <a:r>
              <a:rPr lang="en-US" dirty="0" smtClean="0"/>
              <a:t>Year 8 - Input 0 molecules, add 6 molecules remaining from previous year = 6 molecules</a:t>
            </a:r>
            <a:endParaRPr lang="en-US" dirty="0"/>
          </a:p>
        </p:txBody>
      </p:sp>
      <p:grpSp>
        <p:nvGrpSpPr>
          <p:cNvPr id="26" name="Group 41"/>
          <p:cNvGrpSpPr/>
          <p:nvPr/>
        </p:nvGrpSpPr>
        <p:grpSpPr>
          <a:xfrm>
            <a:off x="4191000" y="4419600"/>
            <a:ext cx="243840" cy="91440"/>
            <a:chOff x="609600" y="1676400"/>
            <a:chExt cx="243840" cy="91440"/>
          </a:xfrm>
        </p:grpSpPr>
        <p:sp>
          <p:nvSpPr>
            <p:cNvPr id="43" name="Oval 4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54"/>
          <p:cNvGrpSpPr/>
          <p:nvPr/>
        </p:nvGrpSpPr>
        <p:grpSpPr>
          <a:xfrm>
            <a:off x="5257800" y="4267200"/>
            <a:ext cx="243840" cy="91440"/>
            <a:chOff x="609600" y="1676400"/>
            <a:chExt cx="243840" cy="91440"/>
          </a:xfrm>
        </p:grpSpPr>
        <p:sp>
          <p:nvSpPr>
            <p:cNvPr id="56" name="Oval 5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57"/>
          <p:cNvGrpSpPr/>
          <p:nvPr/>
        </p:nvGrpSpPr>
        <p:grpSpPr>
          <a:xfrm>
            <a:off x="6629400" y="5410200"/>
            <a:ext cx="2225040" cy="369332"/>
            <a:chOff x="0" y="1524000"/>
            <a:chExt cx="2225040" cy="369332"/>
          </a:xfrm>
        </p:grpSpPr>
        <p:grpSp>
          <p:nvGrpSpPr>
            <p:cNvPr id="32" name="Group 38"/>
            <p:cNvGrpSpPr/>
            <p:nvPr/>
          </p:nvGrpSpPr>
          <p:grpSpPr>
            <a:xfrm>
              <a:off x="1981200" y="1676400"/>
              <a:ext cx="243840" cy="91440"/>
              <a:chOff x="609600" y="1676400"/>
              <a:chExt cx="243840" cy="91440"/>
            </a:xfrm>
          </p:grpSpPr>
          <p:sp>
            <p:nvSpPr>
              <p:cNvPr id="61" name="Oval 60"/>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35" name="Group 62"/>
          <p:cNvGrpSpPr/>
          <p:nvPr/>
        </p:nvGrpSpPr>
        <p:grpSpPr>
          <a:xfrm>
            <a:off x="6934200" y="6096000"/>
            <a:ext cx="1981200" cy="457200"/>
            <a:chOff x="457200" y="5486400"/>
            <a:chExt cx="1981200" cy="457200"/>
          </a:xfrm>
        </p:grpSpPr>
        <p:sp>
          <p:nvSpPr>
            <p:cNvPr id="64" name="Cube 63"/>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191000" y="2514600"/>
            <a:ext cx="243840" cy="91440"/>
            <a:chOff x="609600" y="1676400"/>
            <a:chExt cx="243840" cy="91440"/>
          </a:xfrm>
        </p:grpSpPr>
        <p:sp>
          <p:nvSpPr>
            <p:cNvPr id="14" name="Oval 13"/>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3124200" y="4648200"/>
            <a:ext cx="2590800" cy="369332"/>
          </a:xfrm>
          <a:prstGeom prst="rect">
            <a:avLst/>
          </a:prstGeom>
          <a:noFill/>
        </p:spPr>
        <p:txBody>
          <a:bodyPr wrap="square" rtlCol="0">
            <a:spAutoFit/>
          </a:bodyPr>
          <a:lstStyle/>
          <a:p>
            <a:r>
              <a:rPr lang="en-US" dirty="0" smtClean="0"/>
              <a:t>Output 2 </a:t>
            </a:r>
            <a:r>
              <a:rPr lang="en-US" dirty="0" err="1" smtClean="0"/>
              <a:t>NaCl</a:t>
            </a:r>
            <a:r>
              <a:rPr lang="en-US" dirty="0" smtClean="0"/>
              <a:t> molecules</a:t>
            </a:r>
            <a:endParaRPr lang="en-US" dirty="0"/>
          </a:p>
        </p:txBody>
      </p:sp>
      <p:grpSp>
        <p:nvGrpSpPr>
          <p:cNvPr id="16" name="Group 28"/>
          <p:cNvGrpSpPr/>
          <p:nvPr/>
        </p:nvGrpSpPr>
        <p:grpSpPr>
          <a:xfrm>
            <a:off x="4038600" y="2971800"/>
            <a:ext cx="243840" cy="91440"/>
            <a:chOff x="609600" y="1676400"/>
            <a:chExt cx="243840" cy="91440"/>
          </a:xfrm>
        </p:grpSpPr>
        <p:sp>
          <p:nvSpPr>
            <p:cNvPr id="30" name="Oval 2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1"/>
          <p:cNvGrpSpPr/>
          <p:nvPr/>
        </p:nvGrpSpPr>
        <p:grpSpPr>
          <a:xfrm>
            <a:off x="4800600" y="2819400"/>
            <a:ext cx="243840" cy="91440"/>
            <a:chOff x="609600" y="1676400"/>
            <a:chExt cx="243840" cy="91440"/>
          </a:xfrm>
        </p:grpSpPr>
        <p:sp>
          <p:nvSpPr>
            <p:cNvPr id="33" name="Oval 3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2286000" y="533400"/>
            <a:ext cx="4572000" cy="646331"/>
          </a:xfrm>
          <a:prstGeom prst="rect">
            <a:avLst/>
          </a:prstGeom>
          <a:noFill/>
        </p:spPr>
        <p:txBody>
          <a:bodyPr wrap="square" rtlCol="0">
            <a:spAutoFit/>
          </a:bodyPr>
          <a:lstStyle/>
          <a:p>
            <a:r>
              <a:rPr lang="en-US" dirty="0" smtClean="0"/>
              <a:t>Year 9 – Input 0 molecules, add 3 molecules remaining from previous year = 3 molecules</a:t>
            </a:r>
            <a:endParaRPr lang="en-US" dirty="0"/>
          </a:p>
        </p:txBody>
      </p:sp>
      <p:grpSp>
        <p:nvGrpSpPr>
          <p:cNvPr id="18" name="Group 35"/>
          <p:cNvGrpSpPr/>
          <p:nvPr/>
        </p:nvGrpSpPr>
        <p:grpSpPr>
          <a:xfrm>
            <a:off x="4191000" y="4419600"/>
            <a:ext cx="243840" cy="91440"/>
            <a:chOff x="609600" y="1676400"/>
            <a:chExt cx="243840" cy="91440"/>
          </a:xfrm>
        </p:grpSpPr>
        <p:sp>
          <p:nvSpPr>
            <p:cNvPr id="37" name="Oval 3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9"/>
          <p:cNvGrpSpPr/>
          <p:nvPr/>
        </p:nvGrpSpPr>
        <p:grpSpPr>
          <a:xfrm>
            <a:off x="5257800" y="4267200"/>
            <a:ext cx="243840" cy="91440"/>
            <a:chOff x="609600" y="1676400"/>
            <a:chExt cx="243840" cy="91440"/>
          </a:xfrm>
        </p:grpSpPr>
        <p:sp>
          <p:nvSpPr>
            <p:cNvPr id="41" name="Oval 40"/>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5"/>
          <p:cNvGrpSpPr/>
          <p:nvPr/>
        </p:nvGrpSpPr>
        <p:grpSpPr>
          <a:xfrm>
            <a:off x="6629400" y="5410200"/>
            <a:ext cx="2225040" cy="369332"/>
            <a:chOff x="0" y="1524000"/>
            <a:chExt cx="2225040" cy="369332"/>
          </a:xfrm>
        </p:grpSpPr>
        <p:grpSp>
          <p:nvGrpSpPr>
            <p:cNvPr id="21" name="Group 38"/>
            <p:cNvGrpSpPr/>
            <p:nvPr/>
          </p:nvGrpSpPr>
          <p:grpSpPr>
            <a:xfrm>
              <a:off x="1981200" y="1676400"/>
              <a:ext cx="243840" cy="91440"/>
              <a:chOff x="609600" y="1676400"/>
              <a:chExt cx="243840" cy="91440"/>
            </a:xfrm>
          </p:grpSpPr>
          <p:sp>
            <p:nvSpPr>
              <p:cNvPr id="49" name="Oval 4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22" name="Group 50"/>
          <p:cNvGrpSpPr/>
          <p:nvPr/>
        </p:nvGrpSpPr>
        <p:grpSpPr>
          <a:xfrm>
            <a:off x="6934200" y="6096000"/>
            <a:ext cx="1981200" cy="457200"/>
            <a:chOff x="457200" y="5486400"/>
            <a:chExt cx="1981200" cy="457200"/>
          </a:xfrm>
        </p:grpSpPr>
        <p:sp>
          <p:nvSpPr>
            <p:cNvPr id="52" name="Cube 51"/>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24200" y="4648200"/>
            <a:ext cx="2590800" cy="369332"/>
          </a:xfrm>
          <a:prstGeom prst="rect">
            <a:avLst/>
          </a:prstGeom>
          <a:noFill/>
        </p:spPr>
        <p:txBody>
          <a:bodyPr wrap="square" rtlCol="0">
            <a:spAutoFit/>
          </a:bodyPr>
          <a:lstStyle/>
          <a:p>
            <a:r>
              <a:rPr lang="en-US" dirty="0" smtClean="0"/>
              <a:t>Output 2 </a:t>
            </a:r>
            <a:r>
              <a:rPr lang="en-US" dirty="0" err="1" smtClean="0"/>
              <a:t>NaCl</a:t>
            </a:r>
            <a:r>
              <a:rPr lang="en-US" dirty="0" smtClean="0"/>
              <a:t> molecules</a:t>
            </a:r>
            <a:endParaRPr lang="en-US" dirty="0"/>
          </a:p>
        </p:txBody>
      </p:sp>
      <p:sp>
        <p:nvSpPr>
          <p:cNvPr id="26" name="TextBox 25"/>
          <p:cNvSpPr txBox="1"/>
          <p:nvPr/>
        </p:nvSpPr>
        <p:spPr>
          <a:xfrm>
            <a:off x="2133600" y="609600"/>
            <a:ext cx="4572000" cy="646331"/>
          </a:xfrm>
          <a:prstGeom prst="rect">
            <a:avLst/>
          </a:prstGeom>
          <a:noFill/>
        </p:spPr>
        <p:txBody>
          <a:bodyPr wrap="square" rtlCol="0">
            <a:spAutoFit/>
          </a:bodyPr>
          <a:lstStyle/>
          <a:p>
            <a:r>
              <a:rPr lang="en-US" dirty="0" smtClean="0"/>
              <a:t>Year 10 – Input 0 molecules, add 2 molecules remaining from previous year = 0 molecules</a:t>
            </a:r>
            <a:endParaRPr lang="en-US" dirty="0"/>
          </a:p>
        </p:txBody>
      </p:sp>
      <p:grpSp>
        <p:nvGrpSpPr>
          <p:cNvPr id="13" name="Group 33"/>
          <p:cNvGrpSpPr/>
          <p:nvPr/>
        </p:nvGrpSpPr>
        <p:grpSpPr>
          <a:xfrm>
            <a:off x="4191000" y="2514600"/>
            <a:ext cx="243840" cy="91440"/>
            <a:chOff x="609600" y="1676400"/>
            <a:chExt cx="243840" cy="91440"/>
          </a:xfrm>
        </p:grpSpPr>
        <p:sp>
          <p:nvSpPr>
            <p:cNvPr id="35" name="Oval 3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36"/>
          <p:cNvGrpSpPr/>
          <p:nvPr/>
        </p:nvGrpSpPr>
        <p:grpSpPr>
          <a:xfrm>
            <a:off x="4343400" y="2667000"/>
            <a:ext cx="243840" cy="91440"/>
            <a:chOff x="609600" y="1676400"/>
            <a:chExt cx="243840" cy="91440"/>
          </a:xfrm>
        </p:grpSpPr>
        <p:sp>
          <p:nvSpPr>
            <p:cNvPr id="38" name="Oval 37"/>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9"/>
          <p:cNvGrpSpPr/>
          <p:nvPr/>
        </p:nvGrpSpPr>
        <p:grpSpPr>
          <a:xfrm>
            <a:off x="6629400" y="5410200"/>
            <a:ext cx="2225040" cy="369332"/>
            <a:chOff x="0" y="1524000"/>
            <a:chExt cx="2225040" cy="369332"/>
          </a:xfrm>
        </p:grpSpPr>
        <p:grpSp>
          <p:nvGrpSpPr>
            <p:cNvPr id="17" name="Group 38"/>
            <p:cNvGrpSpPr/>
            <p:nvPr/>
          </p:nvGrpSpPr>
          <p:grpSpPr>
            <a:xfrm>
              <a:off x="1981200" y="1676400"/>
              <a:ext cx="243840" cy="91440"/>
              <a:chOff x="609600" y="1676400"/>
              <a:chExt cx="243840" cy="91440"/>
            </a:xfrm>
          </p:grpSpPr>
          <p:sp>
            <p:nvSpPr>
              <p:cNvPr id="43" name="Oval 4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18" name="Group 44"/>
          <p:cNvGrpSpPr/>
          <p:nvPr/>
        </p:nvGrpSpPr>
        <p:grpSpPr>
          <a:xfrm>
            <a:off x="6934200" y="6096000"/>
            <a:ext cx="1981200" cy="457200"/>
            <a:chOff x="457200" y="5486400"/>
            <a:chExt cx="1981200" cy="457200"/>
          </a:xfrm>
        </p:grpSpPr>
        <p:sp>
          <p:nvSpPr>
            <p:cNvPr id="46" name="Cube 45"/>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24200" y="4648200"/>
            <a:ext cx="2590800" cy="369332"/>
          </a:xfrm>
          <a:prstGeom prst="rect">
            <a:avLst/>
          </a:prstGeom>
          <a:noFill/>
        </p:spPr>
        <p:txBody>
          <a:bodyPr wrap="square" rtlCol="0">
            <a:spAutoFit/>
          </a:bodyPr>
          <a:lstStyle/>
          <a:p>
            <a:r>
              <a:rPr lang="en-US" dirty="0" smtClean="0"/>
              <a:t>Output 0 </a:t>
            </a:r>
            <a:r>
              <a:rPr lang="en-US" dirty="0" err="1" smtClean="0"/>
              <a:t>NaCl</a:t>
            </a:r>
            <a:r>
              <a:rPr lang="en-US" dirty="0" smtClean="0"/>
              <a:t> molecules</a:t>
            </a:r>
            <a:endParaRPr lang="en-US" dirty="0"/>
          </a:p>
        </p:txBody>
      </p:sp>
      <p:sp>
        <p:nvSpPr>
          <p:cNvPr id="14" name="TextBox 13"/>
          <p:cNvSpPr txBox="1"/>
          <p:nvPr/>
        </p:nvSpPr>
        <p:spPr>
          <a:xfrm>
            <a:off x="2209800" y="533400"/>
            <a:ext cx="4267200" cy="646331"/>
          </a:xfrm>
          <a:prstGeom prst="rect">
            <a:avLst/>
          </a:prstGeom>
          <a:noFill/>
        </p:spPr>
        <p:txBody>
          <a:bodyPr wrap="square" rtlCol="0">
            <a:spAutoFit/>
          </a:bodyPr>
          <a:lstStyle/>
          <a:p>
            <a:r>
              <a:rPr lang="en-US" dirty="0" smtClean="0"/>
              <a:t>Year 11 – Input 0 molecules, 0 molecules remaining from previous year</a:t>
            </a:r>
            <a:endParaRPr lang="en-US" dirty="0"/>
          </a:p>
        </p:txBody>
      </p:sp>
      <p:grpSp>
        <p:nvGrpSpPr>
          <p:cNvPr id="15" name="Group 21"/>
          <p:cNvGrpSpPr/>
          <p:nvPr/>
        </p:nvGrpSpPr>
        <p:grpSpPr>
          <a:xfrm>
            <a:off x="6629400" y="5410200"/>
            <a:ext cx="2225040" cy="369332"/>
            <a:chOff x="0" y="1524000"/>
            <a:chExt cx="2225040" cy="369332"/>
          </a:xfrm>
        </p:grpSpPr>
        <p:grpSp>
          <p:nvGrpSpPr>
            <p:cNvPr id="16" name="Group 38"/>
            <p:cNvGrpSpPr/>
            <p:nvPr/>
          </p:nvGrpSpPr>
          <p:grpSpPr>
            <a:xfrm>
              <a:off x="1981200" y="1676400"/>
              <a:ext cx="243840" cy="91440"/>
              <a:chOff x="609600" y="1676400"/>
              <a:chExt cx="243840" cy="91440"/>
            </a:xfrm>
          </p:grpSpPr>
          <p:sp>
            <p:nvSpPr>
              <p:cNvPr id="25" name="Oval 2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17" name="Group 26"/>
          <p:cNvGrpSpPr/>
          <p:nvPr/>
        </p:nvGrpSpPr>
        <p:grpSpPr>
          <a:xfrm>
            <a:off x="6934200" y="6096000"/>
            <a:ext cx="1981200" cy="457200"/>
            <a:chOff x="457200" y="5486400"/>
            <a:chExt cx="1981200" cy="457200"/>
          </a:xfrm>
        </p:grpSpPr>
        <p:sp>
          <p:nvSpPr>
            <p:cNvPr id="28" name="Cube 27"/>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Now what does it look like if you plot stream </a:t>
            </a:r>
            <a:r>
              <a:rPr lang="en-US" dirty="0" err="1" smtClean="0"/>
              <a:t>NaCl</a:t>
            </a:r>
            <a:r>
              <a:rPr lang="en-US" dirty="0"/>
              <a:t>?</a:t>
            </a:r>
          </a:p>
        </p:txBody>
      </p:sp>
      <p:sp>
        <p:nvSpPr>
          <p:cNvPr id="4" name="TextBox 3"/>
          <p:cNvSpPr txBox="1"/>
          <p:nvPr/>
        </p:nvSpPr>
        <p:spPr>
          <a:xfrm>
            <a:off x="1600200" y="5257800"/>
            <a:ext cx="5791200" cy="646331"/>
          </a:xfrm>
          <a:prstGeom prst="rect">
            <a:avLst/>
          </a:prstGeom>
          <a:noFill/>
        </p:spPr>
        <p:txBody>
          <a:bodyPr wrap="square" rtlCol="0">
            <a:spAutoFit/>
          </a:bodyPr>
          <a:lstStyle/>
          <a:p>
            <a:r>
              <a:rPr lang="en-US" dirty="0" smtClean="0"/>
              <a:t>Note that it takes as long to reach 0 concentration as it did to reach steady state.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2400" y="0"/>
          <a:ext cx="89916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Winter </a:t>
            </a:r>
            <a:r>
              <a:rPr lang="en-US" sz="3600" dirty="0" err="1" smtClean="0"/>
              <a:t>vs</a:t>
            </a:r>
            <a:r>
              <a:rPr lang="en-US" sz="3600" dirty="0" smtClean="0"/>
              <a:t> Summer Stream Flow for use with Lesson </a:t>
            </a:r>
            <a:r>
              <a:rPr lang="en-US" sz="3600" dirty="0" smtClean="0"/>
              <a:t>2 extension</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Stream Flow</a:t>
            </a:r>
            <a:endParaRPr lang="en-US" dirty="0"/>
          </a:p>
        </p:txBody>
      </p:sp>
      <p:pic>
        <p:nvPicPr>
          <p:cNvPr id="4" name="Content Placeholder 3" descr="stream_base_flow.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Stream Flow</a:t>
            </a:r>
            <a:endParaRPr lang="en-US" dirty="0"/>
          </a:p>
        </p:txBody>
      </p:sp>
      <p:pic>
        <p:nvPicPr>
          <p:cNvPr id="4" name="Picture 3" descr="stream_high_flow.jpg"/>
          <p:cNvPicPr>
            <a:picLocks noChangeAspect="1"/>
          </p:cNvPicPr>
          <p:nvPr/>
        </p:nvPicPr>
        <p:blipFill>
          <a:blip r:embed="rId3" cstate="print"/>
          <a:stretch>
            <a:fillRect/>
          </a:stretch>
        </p:blipFill>
        <p:spPr>
          <a:xfrm>
            <a:off x="1752600" y="1295400"/>
            <a:ext cx="6400800" cy="4800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vs. Winter Stream Flow</a:t>
            </a:r>
            <a:endParaRPr lang="en-US" dirty="0"/>
          </a:p>
        </p:txBody>
      </p:sp>
      <p:sp>
        <p:nvSpPr>
          <p:cNvPr id="3" name="Content Placeholder 2"/>
          <p:cNvSpPr>
            <a:spLocks noGrp="1"/>
          </p:cNvSpPr>
          <p:nvPr>
            <p:ph idx="1"/>
          </p:nvPr>
        </p:nvSpPr>
        <p:spPr>
          <a:xfrm>
            <a:off x="457200" y="1295400"/>
            <a:ext cx="8229600" cy="685800"/>
          </a:xfrm>
        </p:spPr>
        <p:txBody>
          <a:bodyPr/>
          <a:lstStyle/>
          <a:p>
            <a:pPr algn="ctr">
              <a:buNone/>
            </a:pPr>
            <a:r>
              <a:rPr lang="en-US" dirty="0" smtClean="0"/>
              <a:t>Flow is higher in winter than summer</a:t>
            </a:r>
            <a:endParaRPr lang="en-US" dirty="0"/>
          </a:p>
        </p:txBody>
      </p:sp>
      <p:graphicFrame>
        <p:nvGraphicFramePr>
          <p:cNvPr id="6" name="Chart 5"/>
          <p:cNvGraphicFramePr/>
          <p:nvPr/>
        </p:nvGraphicFramePr>
        <p:xfrm>
          <a:off x="1752600" y="2362200"/>
          <a:ext cx="58674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esy.jpg"/>
          <p:cNvPicPr>
            <a:picLocks noChangeAspect="1"/>
          </p:cNvPicPr>
          <p:nvPr/>
        </p:nvPicPr>
        <p:blipFill>
          <a:blip r:embed="rId3" cstate="print"/>
          <a:stretch>
            <a:fillRect/>
          </a:stretch>
        </p:blipFill>
        <p:spPr>
          <a:xfrm>
            <a:off x="1295400" y="1143000"/>
            <a:ext cx="6350000" cy="4762500"/>
          </a:xfrm>
          <a:prstGeom prst="rect">
            <a:avLst/>
          </a:prstGeom>
        </p:spPr>
      </p:pic>
      <p:sp>
        <p:nvSpPr>
          <p:cNvPr id="5" name="Title 4"/>
          <p:cNvSpPr>
            <a:spLocks noGrp="1"/>
          </p:cNvSpPr>
          <p:nvPr>
            <p:ph type="title"/>
          </p:nvPr>
        </p:nvSpPr>
        <p:spPr/>
        <p:txBody>
          <a:bodyPr/>
          <a:lstStyle/>
          <a:p>
            <a:r>
              <a:rPr lang="en-US" dirty="0" smtClean="0"/>
              <a:t>Summer Deciduous Forest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Rain</a:t>
            </a:r>
            <a:endParaRPr lang="en-US" dirty="0"/>
          </a:p>
        </p:txBody>
      </p:sp>
      <p:sp>
        <p:nvSpPr>
          <p:cNvPr id="3" name="Content Placeholder 2"/>
          <p:cNvSpPr>
            <a:spLocks noGrp="1"/>
          </p:cNvSpPr>
          <p:nvPr>
            <p:ph idx="1"/>
          </p:nvPr>
        </p:nvSpPr>
        <p:spPr>
          <a:xfrm>
            <a:off x="457200" y="1600200"/>
            <a:ext cx="8458200" cy="4525963"/>
          </a:xfrm>
        </p:spPr>
        <p:txBody>
          <a:bodyPr>
            <a:normAutofit fontScale="85000" lnSpcReduction="10000"/>
          </a:bodyPr>
          <a:lstStyle/>
          <a:p>
            <a:r>
              <a:rPr lang="en-US" dirty="0" smtClean="0"/>
              <a:t>About 17 inches of rain falls in the summer (May-August)</a:t>
            </a:r>
          </a:p>
          <a:p>
            <a:r>
              <a:rPr lang="en-US" dirty="0" smtClean="0"/>
              <a:t>Convert that to meters: 17 in. = 0.43 meters</a:t>
            </a:r>
          </a:p>
          <a:p>
            <a:r>
              <a:rPr lang="en-US" dirty="0" smtClean="0"/>
              <a:t>The watershed upstream from our gauging station is about 6000 hectares </a:t>
            </a:r>
          </a:p>
          <a:p>
            <a:r>
              <a:rPr lang="en-US" dirty="0" smtClean="0"/>
              <a:t>1 hectare = 10,000 m^2, so our watershed is 60,000,000 m^2</a:t>
            </a:r>
          </a:p>
          <a:p>
            <a:r>
              <a:rPr lang="en-US" dirty="0" smtClean="0"/>
              <a:t>60,000,000 m^2 x 0.43 m of rain = 25,800,000 m^3, which = 6,815,638,951 gallons </a:t>
            </a:r>
          </a:p>
          <a:p>
            <a:r>
              <a:rPr lang="en-US" dirty="0" smtClean="0"/>
              <a:t>That’s the total volume of rain that falls on our watershed from May-August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do trees take up?</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Each tree takes up about 30 gallons of water per day</a:t>
            </a:r>
          </a:p>
          <a:p>
            <a:r>
              <a:rPr lang="en-US" dirty="0" smtClean="0"/>
              <a:t>There are about 2000 trees per hectare in our forest</a:t>
            </a:r>
          </a:p>
          <a:p>
            <a:r>
              <a:rPr lang="en-US" dirty="0" smtClean="0"/>
              <a:t>So 2000 trees x 6000 ha = 12,000,000 trees in our watershed</a:t>
            </a:r>
          </a:p>
          <a:p>
            <a:r>
              <a:rPr lang="en-US" dirty="0" smtClean="0"/>
              <a:t>Multiply the number of trees by 30 gallons and you get</a:t>
            </a:r>
          </a:p>
          <a:p>
            <a:r>
              <a:rPr lang="en-US" dirty="0" smtClean="0"/>
              <a:t>360,000,000 gallons per day.</a:t>
            </a:r>
          </a:p>
          <a:p>
            <a:r>
              <a:rPr lang="en-US" dirty="0" smtClean="0"/>
              <a:t>Multiply that by the number of days in May-August (123) and you get </a:t>
            </a:r>
          </a:p>
          <a:p>
            <a:r>
              <a:rPr lang="en-US" dirty="0" smtClean="0"/>
              <a:t>44,280,000,000 gallons taken up by trees each summer.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compare:</a:t>
            </a:r>
            <a:endParaRPr lang="en-US" dirty="0"/>
          </a:p>
        </p:txBody>
      </p:sp>
      <p:sp>
        <p:nvSpPr>
          <p:cNvPr id="3" name="Content Placeholder 2"/>
          <p:cNvSpPr>
            <a:spLocks noGrp="1"/>
          </p:cNvSpPr>
          <p:nvPr>
            <p:ph idx="1"/>
          </p:nvPr>
        </p:nvSpPr>
        <p:spPr>
          <a:xfrm>
            <a:off x="457200" y="1600201"/>
            <a:ext cx="4953000" cy="2514600"/>
          </a:xfrm>
        </p:spPr>
        <p:txBody>
          <a:bodyPr/>
          <a:lstStyle/>
          <a:p>
            <a:pPr algn="ctr"/>
            <a:r>
              <a:rPr lang="en-US" dirty="0" smtClean="0"/>
              <a:t>Volume of rain:</a:t>
            </a:r>
          </a:p>
          <a:p>
            <a:pPr algn="r">
              <a:buNone/>
            </a:pPr>
            <a:r>
              <a:rPr lang="en-US" dirty="0" smtClean="0"/>
              <a:t>6,815,638,951</a:t>
            </a:r>
          </a:p>
          <a:p>
            <a:pPr algn="ctr"/>
            <a:r>
              <a:rPr lang="en-US" dirty="0" smtClean="0"/>
              <a:t>Volume taken up by trees:</a:t>
            </a:r>
          </a:p>
          <a:p>
            <a:pPr algn="r">
              <a:buNone/>
            </a:pPr>
            <a:r>
              <a:rPr lang="en-US" dirty="0" smtClean="0"/>
              <a:t>44,280,000,000</a:t>
            </a:r>
          </a:p>
        </p:txBody>
      </p:sp>
      <p:sp>
        <p:nvSpPr>
          <p:cNvPr id="4" name="Content Placeholder 2"/>
          <p:cNvSpPr txBox="1">
            <a:spLocks/>
          </p:cNvSpPr>
          <p:nvPr/>
        </p:nvSpPr>
        <p:spPr>
          <a:xfrm>
            <a:off x="609600" y="4038600"/>
            <a:ext cx="8153400" cy="2514600"/>
          </a:xfrm>
          <a:prstGeom prst="rect">
            <a:avLst/>
          </a:prstGeom>
        </p:spPr>
        <p:txBody>
          <a:bodyPr vert="horz" lIns="91440" tIns="45720" rIns="91440" bIns="45720" rtlCol="0">
            <a:normAutofit fontScale="85000"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 can that be?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30 gallons in a day is what the trees will take up if that much water is available, which there isn’t always.  They will take up all the water they can though, so in the end, the trees take all of the rain that falls in the summer,  unless it’s a super wet summer.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in winter?</a:t>
            </a:r>
            <a:endParaRPr lang="en-US" dirty="0"/>
          </a:p>
        </p:txBody>
      </p:sp>
      <p:sp>
        <p:nvSpPr>
          <p:cNvPr id="3" name="Content Placeholder 2"/>
          <p:cNvSpPr>
            <a:spLocks noGrp="1"/>
          </p:cNvSpPr>
          <p:nvPr>
            <p:ph idx="1"/>
          </p:nvPr>
        </p:nvSpPr>
        <p:spPr>
          <a:xfrm>
            <a:off x="457200" y="1295400"/>
            <a:ext cx="8229600" cy="685800"/>
          </a:xfrm>
        </p:spPr>
        <p:txBody>
          <a:bodyPr>
            <a:normAutofit fontScale="85000" lnSpcReduction="10000"/>
          </a:bodyPr>
          <a:lstStyle/>
          <a:p>
            <a:pPr algn="ctr">
              <a:buNone/>
            </a:pPr>
            <a:r>
              <a:rPr lang="en-US" dirty="0" smtClean="0"/>
              <a:t>Remember that flow is higher in winter than summer</a:t>
            </a:r>
            <a:endParaRPr lang="en-US" dirty="0"/>
          </a:p>
        </p:txBody>
      </p:sp>
      <p:graphicFrame>
        <p:nvGraphicFramePr>
          <p:cNvPr id="6" name="Chart 5"/>
          <p:cNvGraphicFramePr/>
          <p:nvPr/>
        </p:nvGraphicFramePr>
        <p:xfrm>
          <a:off x="1752600" y="2362200"/>
          <a:ext cx="58674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rmAutofit fontScale="90000"/>
          </a:bodyPr>
          <a:lstStyle/>
          <a:p>
            <a:r>
              <a:rPr lang="en-US" dirty="0" smtClean="0"/>
              <a:t>Does more precipitation fall in the winter or the summer?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Examples of significant, long-term increases in baseline concentration of chloride for streams and rivers of the </a:t>
            </a:r>
            <a:r>
              <a:rPr lang="en-GB" sz="1500" b="1" dirty="0" err="1">
                <a:solidFill>
                  <a:srgbClr val="000000"/>
                </a:solidFill>
                <a:latin typeface="Arial" charset="0"/>
                <a:ea typeface="msgothic" charset="0"/>
                <a:cs typeface="msgothic" charset="0"/>
              </a:rPr>
              <a:t>northeastern</a:t>
            </a:r>
            <a:r>
              <a:rPr lang="en-GB" sz="1500" b="1" dirty="0">
                <a:solidFill>
                  <a:srgbClr val="000000"/>
                </a:solidFill>
                <a:latin typeface="Arial" charset="0"/>
                <a:ea typeface="msgothic" charset="0"/>
                <a:cs typeface="msgothic" charset="0"/>
              </a:rPr>
              <a:t> United States. </a:t>
            </a:r>
          </a:p>
        </p:txBody>
      </p:sp>
      <p:pic>
        <p:nvPicPr>
          <p:cNvPr id="3074" name="Picture 2"/>
          <p:cNvPicPr>
            <a:picLocks noChangeAspect="1" noChangeArrowheads="1"/>
          </p:cNvPicPr>
          <p:nvPr/>
        </p:nvPicPr>
        <p:blipFill>
          <a:blip r:embed="rId3" cstate="print"/>
          <a:srcRect/>
          <a:stretch>
            <a:fillRect/>
          </a:stretch>
        </p:blipFill>
        <p:spPr bwMode="auto">
          <a:xfrm>
            <a:off x="2880" y="5943504"/>
            <a:ext cx="9106560" cy="943299"/>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3340800" y="979303"/>
            <a:ext cx="2465280" cy="4893634"/>
          </a:xfrm>
          <a:prstGeom prst="rect">
            <a:avLst/>
          </a:prstGeom>
          <a:noFill/>
          <a:ln w="9525">
            <a:noFill/>
            <a:round/>
            <a:headEnd/>
            <a:tailEnd/>
          </a:ln>
          <a:effectLst/>
        </p:spPr>
      </p:pic>
      <p:sp>
        <p:nvSpPr>
          <p:cNvPr id="3076" name="Text Box 4"/>
          <p:cNvSpPr txBox="1">
            <a:spLocks noChangeArrowheads="1"/>
          </p:cNvSpPr>
          <p:nvPr/>
        </p:nvSpPr>
        <p:spPr bwMode="auto">
          <a:xfrm>
            <a:off x="334080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Kaushal</a:t>
            </a:r>
            <a:r>
              <a:rPr lang="en-GB" sz="1100" b="1" dirty="0">
                <a:solidFill>
                  <a:srgbClr val="000000"/>
                </a:solidFill>
                <a:latin typeface="Arial" charset="0"/>
                <a:ea typeface="msgothic" charset="0"/>
                <a:cs typeface="msgothic" charset="0"/>
              </a:rPr>
              <a:t> S </a:t>
            </a:r>
            <a:r>
              <a:rPr lang="en-GB" sz="1100" b="1" dirty="0" err="1">
                <a:solidFill>
                  <a:srgbClr val="000000"/>
                </a:solidFill>
                <a:latin typeface="Arial" charset="0"/>
                <a:ea typeface="msgothic" charset="0"/>
                <a:cs typeface="msgothic" charset="0"/>
              </a:rPr>
              <a:t>S</a:t>
            </a:r>
            <a:r>
              <a:rPr lang="en-GB" sz="1100" b="1" dirty="0">
                <a:solidFill>
                  <a:srgbClr val="000000"/>
                </a:solidFill>
                <a:latin typeface="Arial" charset="0"/>
                <a:ea typeface="msgothic" charset="0"/>
                <a:cs typeface="msgothic" charset="0"/>
              </a:rPr>
              <a:t> et al. PNAS 2005;102:13517-13520</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©2005 by National Academy of Sciences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r>
              <a:rPr lang="en-US" sz="2800" dirty="0" smtClean="0"/>
              <a:t>Some people think the flow is higher in winter because there’s more precipitation in the winter, but there’s actually more precipitation (on average) in summer</a:t>
            </a:r>
            <a:endParaRPr lang="en-US" sz="2800" dirty="0"/>
          </a:p>
        </p:txBody>
      </p:sp>
      <p:graphicFrame>
        <p:nvGraphicFramePr>
          <p:cNvPr id="3" name="Chart 2"/>
          <p:cNvGraphicFramePr/>
          <p:nvPr/>
        </p:nvGraphicFramePr>
        <p:xfrm>
          <a:off x="1676400" y="1981200"/>
          <a:ext cx="5791200" cy="381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precipitation falls in winter?</a:t>
            </a:r>
            <a:endParaRPr lang="en-US" dirty="0"/>
          </a:p>
        </p:txBody>
      </p:sp>
      <p:sp>
        <p:nvSpPr>
          <p:cNvPr id="3" name="Content Placeholder 2"/>
          <p:cNvSpPr>
            <a:spLocks noGrp="1"/>
          </p:cNvSpPr>
          <p:nvPr>
            <p:ph idx="1"/>
          </p:nvPr>
        </p:nvSpPr>
        <p:spPr/>
        <p:txBody>
          <a:bodyPr>
            <a:normAutofit/>
          </a:bodyPr>
          <a:lstStyle/>
          <a:p>
            <a:r>
              <a:rPr lang="en-US" dirty="0" smtClean="0"/>
              <a:t>11.78 inches of rain falls from November through February</a:t>
            </a:r>
          </a:p>
          <a:p>
            <a:r>
              <a:rPr lang="en-US" dirty="0" smtClean="0"/>
              <a:t>If you do all those calculations we did for summer, you get:</a:t>
            </a:r>
          </a:p>
          <a:p>
            <a:r>
              <a:rPr lang="en-US" dirty="0" smtClean="0"/>
              <a:t>4,752,000,000 gallons of water falls from November to February.</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dea029a7df76c2bd6f70466671c8afb.wix_mp.jpg"/>
          <p:cNvPicPr preferRelativeResize="0">
            <a:picLocks/>
          </p:cNvPicPr>
          <p:nvPr/>
        </p:nvPicPr>
        <p:blipFill>
          <a:blip r:embed="rId3" cstate="print"/>
          <a:stretch>
            <a:fillRect/>
          </a:stretch>
        </p:blipFill>
        <p:spPr>
          <a:xfrm>
            <a:off x="1371600" y="1295400"/>
            <a:ext cx="6345936" cy="4764024"/>
          </a:xfrm>
          <a:prstGeom prst="rect">
            <a:avLst/>
          </a:prstGeom>
        </p:spPr>
      </p:pic>
      <p:sp>
        <p:nvSpPr>
          <p:cNvPr id="5" name="Title 4"/>
          <p:cNvSpPr>
            <a:spLocks noGrp="1"/>
          </p:cNvSpPr>
          <p:nvPr>
            <p:ph type="title"/>
          </p:nvPr>
        </p:nvSpPr>
        <p:spPr/>
        <p:txBody>
          <a:bodyPr/>
          <a:lstStyle/>
          <a:p>
            <a:r>
              <a:rPr lang="en-US" dirty="0" smtClean="0"/>
              <a:t>How much gets taken up by trees?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How much gets taken up by trees?</a:t>
            </a:r>
            <a:endParaRPr lang="en-US" dirty="0"/>
          </a:p>
        </p:txBody>
      </p:sp>
      <p:sp>
        <p:nvSpPr>
          <p:cNvPr id="4" name="Content Placeholder 3"/>
          <p:cNvSpPr>
            <a:spLocks noGrp="1"/>
          </p:cNvSpPr>
          <p:nvPr>
            <p:ph idx="1"/>
          </p:nvPr>
        </p:nvSpPr>
        <p:spPr/>
        <p:txBody>
          <a:bodyPr/>
          <a:lstStyle/>
          <a:p>
            <a:r>
              <a:rPr lang="en-US" dirty="0" smtClean="0"/>
              <a:t>0 gallons because the trees are dormant, there are no leaves on the trees</a:t>
            </a:r>
          </a:p>
          <a:p>
            <a:r>
              <a:rPr lang="en-US" dirty="0" smtClean="0"/>
              <a:t>All of the precipitation runs into the streams</a:t>
            </a:r>
          </a:p>
          <a:p>
            <a:r>
              <a:rPr lang="en-US" dirty="0" smtClean="0"/>
              <a:t>And that is why the stream flow is higher in winter </a:t>
            </a:r>
            <a:r>
              <a:rPr lang="en-US" smtClean="0"/>
              <a:t>than summer!</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groundwater_summer_3D.png"/>
          <p:cNvPicPr>
            <a:picLocks noChangeAspect="1" noChangeArrowheads="1"/>
          </p:cNvPicPr>
          <p:nvPr/>
        </p:nvPicPr>
        <p:blipFill>
          <a:blip r:embed="rId3" cstate="print"/>
          <a:srcRect l="22220"/>
          <a:stretch>
            <a:fillRect/>
          </a:stretch>
        </p:blipFill>
        <p:spPr bwMode="auto">
          <a:xfrm>
            <a:off x="1371600" y="381000"/>
            <a:ext cx="5778400" cy="2895600"/>
          </a:xfrm>
          <a:prstGeom prst="rect">
            <a:avLst/>
          </a:prstGeom>
          <a:noFill/>
          <a:ln w="9525">
            <a:noFill/>
            <a:miter lim="800000"/>
            <a:headEnd/>
            <a:tailEnd/>
          </a:ln>
        </p:spPr>
      </p:pic>
      <p:pic>
        <p:nvPicPr>
          <p:cNvPr id="4099" name="Picture 3" descr="groundwater_winter_3D"/>
          <p:cNvPicPr>
            <a:picLocks noChangeAspect="1" noChangeArrowheads="1"/>
          </p:cNvPicPr>
          <p:nvPr/>
        </p:nvPicPr>
        <p:blipFill>
          <a:blip r:embed="rId4" cstate="print"/>
          <a:srcRect l="24998"/>
          <a:stretch>
            <a:fillRect/>
          </a:stretch>
        </p:blipFill>
        <p:spPr bwMode="auto">
          <a:xfrm>
            <a:off x="1676400" y="3657600"/>
            <a:ext cx="5502613" cy="285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Chart 1"/>
          <p:cNvPicPr>
            <a:picLocks noChangeArrowheads="1"/>
          </p:cNvPicPr>
          <p:nvPr/>
        </p:nvPicPr>
        <p:blipFill>
          <a:blip r:embed="rId2" cstate="print"/>
          <a:srcRect/>
          <a:stretch>
            <a:fillRect/>
          </a:stretch>
        </p:blipFill>
        <p:spPr bwMode="auto">
          <a:xfrm>
            <a:off x="685800" y="609600"/>
            <a:ext cx="7620000" cy="5181600"/>
          </a:xfrm>
          <a:prstGeom prst="rect">
            <a:avLst/>
          </a:prstGeom>
          <a:noFill/>
          <a:ln w="9525">
            <a:noFill/>
            <a:miter lim="800000"/>
            <a:headEnd/>
            <a:tailEnd/>
          </a:ln>
        </p:spPr>
      </p:pic>
      <p:sp>
        <p:nvSpPr>
          <p:cNvPr id="4" name="TextBox 3"/>
          <p:cNvSpPr txBox="1"/>
          <p:nvPr/>
        </p:nvSpPr>
        <p:spPr>
          <a:xfrm>
            <a:off x="3733800" y="6211669"/>
            <a:ext cx="5410200" cy="646331"/>
          </a:xfrm>
          <a:prstGeom prst="rect">
            <a:avLst/>
          </a:prstGeom>
          <a:noFill/>
        </p:spPr>
        <p:txBody>
          <a:bodyPr wrap="square" rtlCol="0">
            <a:spAutoFit/>
          </a:bodyPr>
          <a:lstStyle/>
          <a:p>
            <a:r>
              <a:rPr lang="en-US" dirty="0" smtClean="0"/>
              <a:t>Data are from the Cary Institute of Ecosystem Studies’ Environmental Monitoring Program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1"/>
            <a:ext cx="7772400" cy="1771650"/>
          </a:xfrm>
        </p:spPr>
        <p:txBody>
          <a:bodyPr>
            <a:normAutofit fontScale="90000"/>
          </a:bodyPr>
          <a:lstStyle/>
          <a:p>
            <a:r>
              <a:rPr lang="en-US" dirty="0" smtClean="0"/>
              <a:t>How salt accumulates in an ecosystem and then reaches steady state</a:t>
            </a:r>
            <a:endParaRPr lang="en-US" dirty="0"/>
          </a:p>
        </p:txBody>
      </p:sp>
      <p:sp>
        <p:nvSpPr>
          <p:cNvPr id="3" name="Subtitle 2"/>
          <p:cNvSpPr>
            <a:spLocks noGrp="1"/>
          </p:cNvSpPr>
          <p:nvPr>
            <p:ph type="subTitle" idx="1"/>
          </p:nvPr>
        </p:nvSpPr>
        <p:spPr/>
        <p:txBody>
          <a:bodyPr/>
          <a:lstStyle/>
          <a:p>
            <a:r>
              <a:rPr lang="en-US" dirty="0" smtClean="0"/>
              <a:t>Vicky Kelly</a:t>
            </a:r>
          </a:p>
          <a:p>
            <a:r>
              <a:rPr lang="en-US" dirty="0" smtClean="0"/>
              <a:t>Cary Institute of Ecosystem Studies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14600" y="4648200"/>
            <a:ext cx="3886200" cy="369332"/>
          </a:xfrm>
          <a:prstGeom prst="rect">
            <a:avLst/>
          </a:prstGeom>
          <a:noFill/>
        </p:spPr>
        <p:txBody>
          <a:bodyPr wrap="square" rtlCol="0">
            <a:spAutoFit/>
          </a:bodyPr>
          <a:lstStyle/>
          <a:p>
            <a:r>
              <a:rPr lang="en-US" dirty="0" smtClean="0"/>
              <a:t>Output 0 </a:t>
            </a:r>
            <a:r>
              <a:rPr lang="en-US" dirty="0" err="1" smtClean="0"/>
              <a:t>NaCl</a:t>
            </a:r>
            <a:r>
              <a:rPr lang="en-US" dirty="0" smtClean="0"/>
              <a:t> molecules to the stream</a:t>
            </a:r>
            <a:endParaRPr lang="en-US" dirty="0"/>
          </a:p>
        </p:txBody>
      </p:sp>
      <p:sp>
        <p:nvSpPr>
          <p:cNvPr id="14" name="TextBox 13"/>
          <p:cNvSpPr txBox="1"/>
          <p:nvPr/>
        </p:nvSpPr>
        <p:spPr>
          <a:xfrm>
            <a:off x="2209800" y="381000"/>
            <a:ext cx="4953000" cy="369332"/>
          </a:xfrm>
          <a:prstGeom prst="rect">
            <a:avLst/>
          </a:prstGeom>
          <a:noFill/>
        </p:spPr>
        <p:txBody>
          <a:bodyPr wrap="square" rtlCol="0">
            <a:spAutoFit/>
          </a:bodyPr>
          <a:lstStyle/>
          <a:p>
            <a:r>
              <a:rPr lang="en-US" dirty="0" smtClean="0"/>
              <a:t>Year 0 - Input 0 molecules of </a:t>
            </a:r>
            <a:r>
              <a:rPr lang="en-US" dirty="0" err="1" smtClean="0"/>
              <a:t>NaCl</a:t>
            </a:r>
            <a:r>
              <a:rPr lang="en-US" dirty="0" smtClean="0"/>
              <a:t> into the system</a:t>
            </a:r>
            <a:endParaRPr lang="en-US" dirty="0"/>
          </a:p>
        </p:txBody>
      </p:sp>
      <p:grpSp>
        <p:nvGrpSpPr>
          <p:cNvPr id="15" name="Group 15"/>
          <p:cNvGrpSpPr/>
          <p:nvPr/>
        </p:nvGrpSpPr>
        <p:grpSpPr>
          <a:xfrm>
            <a:off x="6629400" y="5410200"/>
            <a:ext cx="2225040" cy="369332"/>
            <a:chOff x="0" y="1524000"/>
            <a:chExt cx="2225040" cy="369332"/>
          </a:xfrm>
        </p:grpSpPr>
        <p:grpSp>
          <p:nvGrpSpPr>
            <p:cNvPr id="16" name="Group 38"/>
            <p:cNvGrpSpPr/>
            <p:nvPr/>
          </p:nvGrpSpPr>
          <p:grpSpPr>
            <a:xfrm>
              <a:off x="1981200" y="1676400"/>
              <a:ext cx="243840" cy="91440"/>
              <a:chOff x="609600" y="1676400"/>
              <a:chExt cx="243840" cy="91440"/>
            </a:xfrm>
          </p:grpSpPr>
          <p:sp>
            <p:nvSpPr>
              <p:cNvPr id="19" name="Oval 1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17" name="Group 20"/>
          <p:cNvGrpSpPr/>
          <p:nvPr/>
        </p:nvGrpSpPr>
        <p:grpSpPr>
          <a:xfrm>
            <a:off x="6934200" y="6096000"/>
            <a:ext cx="1981200" cy="457200"/>
            <a:chOff x="457200" y="5486400"/>
            <a:chExt cx="1981200" cy="457200"/>
          </a:xfrm>
        </p:grpSpPr>
        <p:sp>
          <p:nvSpPr>
            <p:cNvPr id="22" name="Cube 21"/>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
        <p:nvSpPr>
          <p:cNvPr id="24" name="TextBox 23"/>
          <p:cNvSpPr txBox="1"/>
          <p:nvPr/>
        </p:nvSpPr>
        <p:spPr>
          <a:xfrm>
            <a:off x="3810000" y="4191000"/>
            <a:ext cx="1066800" cy="369332"/>
          </a:xfrm>
          <a:prstGeom prst="rect">
            <a:avLst/>
          </a:prstGeom>
          <a:noFill/>
        </p:spPr>
        <p:txBody>
          <a:bodyPr wrap="square" rtlCol="0">
            <a:spAutoFit/>
          </a:bodyPr>
          <a:lstStyle/>
          <a:p>
            <a:r>
              <a:rPr lang="en-US" dirty="0" smtClean="0"/>
              <a:t>Stream</a:t>
            </a:r>
            <a:endParaRPr lang="en-US" dirty="0"/>
          </a:p>
        </p:txBody>
      </p:sp>
      <p:sp>
        <p:nvSpPr>
          <p:cNvPr id="25" name="TextBox 24"/>
          <p:cNvSpPr txBox="1"/>
          <p:nvPr/>
        </p:nvSpPr>
        <p:spPr>
          <a:xfrm>
            <a:off x="3962400" y="914400"/>
            <a:ext cx="1295400" cy="369332"/>
          </a:xfrm>
          <a:prstGeom prst="rect">
            <a:avLst/>
          </a:prstGeom>
          <a:noFill/>
        </p:spPr>
        <p:txBody>
          <a:bodyPr wrap="square" rtlCol="0">
            <a:spAutoFit/>
          </a:bodyPr>
          <a:lstStyle/>
          <a:p>
            <a:r>
              <a:rPr lang="en-US" dirty="0" smtClean="0"/>
              <a:t>Watershed</a:t>
            </a:r>
            <a:endParaRPr lang="en-US" dirty="0"/>
          </a:p>
        </p:txBody>
      </p:sp>
      <p:sp>
        <p:nvSpPr>
          <p:cNvPr id="26" name="TextBox 25"/>
          <p:cNvSpPr txBox="1"/>
          <p:nvPr/>
        </p:nvSpPr>
        <p:spPr>
          <a:xfrm>
            <a:off x="457200" y="5715000"/>
            <a:ext cx="4876800" cy="923330"/>
          </a:xfrm>
          <a:prstGeom prst="rect">
            <a:avLst/>
          </a:prstGeom>
          <a:noFill/>
        </p:spPr>
        <p:txBody>
          <a:bodyPr wrap="square" rtlCol="0">
            <a:spAutoFit/>
          </a:bodyPr>
          <a:lstStyle/>
          <a:p>
            <a:r>
              <a:rPr lang="en-US" dirty="0"/>
              <a:t>W</a:t>
            </a:r>
            <a:r>
              <a:rPr lang="en-US" dirty="0" smtClean="0"/>
              <a:t>e will add 7 molecules of salt every year- representing the fact that the same amount of salt is used every year- not an increasing amount.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4038600" y="2514600"/>
            <a:ext cx="243840" cy="91440"/>
            <a:chOff x="609600" y="1676400"/>
            <a:chExt cx="243840" cy="91440"/>
          </a:xfrm>
        </p:grpSpPr>
        <p:sp>
          <p:nvSpPr>
            <p:cNvPr id="41" name="Oval 40"/>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42"/>
          <p:cNvGrpSpPr/>
          <p:nvPr/>
        </p:nvGrpSpPr>
        <p:grpSpPr>
          <a:xfrm>
            <a:off x="4114800" y="2743200"/>
            <a:ext cx="243840" cy="91440"/>
            <a:chOff x="609600" y="1676400"/>
            <a:chExt cx="243840" cy="91440"/>
          </a:xfrm>
        </p:grpSpPr>
        <p:sp>
          <p:nvSpPr>
            <p:cNvPr id="44" name="Oval 43"/>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5"/>
          <p:cNvGrpSpPr/>
          <p:nvPr/>
        </p:nvGrpSpPr>
        <p:grpSpPr>
          <a:xfrm>
            <a:off x="4419600" y="2514600"/>
            <a:ext cx="243840" cy="91440"/>
            <a:chOff x="609600" y="1676400"/>
            <a:chExt cx="243840" cy="91440"/>
          </a:xfrm>
        </p:grpSpPr>
        <p:sp>
          <p:nvSpPr>
            <p:cNvPr id="47" name="Oval 4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8"/>
          <p:cNvGrpSpPr/>
          <p:nvPr/>
        </p:nvGrpSpPr>
        <p:grpSpPr>
          <a:xfrm>
            <a:off x="4495800" y="2819400"/>
            <a:ext cx="243840" cy="91440"/>
            <a:chOff x="609600" y="1676400"/>
            <a:chExt cx="243840" cy="91440"/>
          </a:xfrm>
        </p:grpSpPr>
        <p:sp>
          <p:nvSpPr>
            <p:cNvPr id="50" name="Oval 4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51"/>
          <p:cNvGrpSpPr/>
          <p:nvPr/>
        </p:nvGrpSpPr>
        <p:grpSpPr>
          <a:xfrm>
            <a:off x="4267200" y="2209800"/>
            <a:ext cx="243840" cy="91440"/>
            <a:chOff x="609600" y="1676400"/>
            <a:chExt cx="243840" cy="91440"/>
          </a:xfrm>
        </p:grpSpPr>
        <p:sp>
          <p:nvSpPr>
            <p:cNvPr id="53" name="Oval 5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54"/>
          <p:cNvGrpSpPr/>
          <p:nvPr/>
        </p:nvGrpSpPr>
        <p:grpSpPr>
          <a:xfrm>
            <a:off x="4800600" y="2667000"/>
            <a:ext cx="243840" cy="91440"/>
            <a:chOff x="609600" y="1676400"/>
            <a:chExt cx="243840" cy="91440"/>
          </a:xfrm>
        </p:grpSpPr>
        <p:sp>
          <p:nvSpPr>
            <p:cNvPr id="56" name="Oval 5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57"/>
          <p:cNvGrpSpPr/>
          <p:nvPr/>
        </p:nvGrpSpPr>
        <p:grpSpPr>
          <a:xfrm>
            <a:off x="4648200" y="2209800"/>
            <a:ext cx="243840" cy="91440"/>
            <a:chOff x="609600" y="1676400"/>
            <a:chExt cx="243840" cy="91440"/>
          </a:xfrm>
        </p:grpSpPr>
        <p:sp>
          <p:nvSpPr>
            <p:cNvPr id="59" name="Oval 5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2819400" y="990600"/>
            <a:ext cx="3505200" cy="369332"/>
          </a:xfrm>
          <a:prstGeom prst="rect">
            <a:avLst/>
          </a:prstGeom>
          <a:noFill/>
        </p:spPr>
        <p:txBody>
          <a:bodyPr wrap="square" rtlCol="0">
            <a:spAutoFit/>
          </a:bodyPr>
          <a:lstStyle/>
          <a:p>
            <a:r>
              <a:rPr lang="en-US" dirty="0" smtClean="0"/>
              <a:t>Year 1 - Input 7 </a:t>
            </a:r>
            <a:r>
              <a:rPr lang="en-US" dirty="0" err="1" smtClean="0"/>
              <a:t>NaCl</a:t>
            </a:r>
            <a:r>
              <a:rPr lang="en-US" dirty="0" smtClean="0"/>
              <a:t> molecules</a:t>
            </a:r>
            <a:endParaRPr lang="en-US" dirty="0"/>
          </a:p>
        </p:txBody>
      </p:sp>
      <p:sp>
        <p:nvSpPr>
          <p:cNvPr id="62" name="TextBox 61"/>
          <p:cNvSpPr txBox="1"/>
          <p:nvPr/>
        </p:nvSpPr>
        <p:spPr>
          <a:xfrm>
            <a:off x="2514600" y="4648200"/>
            <a:ext cx="3810000" cy="369332"/>
          </a:xfrm>
          <a:prstGeom prst="rect">
            <a:avLst/>
          </a:prstGeom>
          <a:noFill/>
        </p:spPr>
        <p:txBody>
          <a:bodyPr wrap="square" rtlCol="0">
            <a:spAutoFit/>
          </a:bodyPr>
          <a:lstStyle/>
          <a:p>
            <a:r>
              <a:rPr lang="en-US" dirty="0" smtClean="0"/>
              <a:t>Output 3 </a:t>
            </a:r>
            <a:r>
              <a:rPr lang="en-US" dirty="0" err="1" smtClean="0"/>
              <a:t>NaCl</a:t>
            </a:r>
            <a:r>
              <a:rPr lang="en-US" dirty="0" smtClean="0"/>
              <a:t> molecules to the stream</a:t>
            </a:r>
            <a:endParaRPr lang="en-US" dirty="0"/>
          </a:p>
        </p:txBody>
      </p:sp>
      <p:grpSp>
        <p:nvGrpSpPr>
          <p:cNvPr id="14" name="Group 62"/>
          <p:cNvGrpSpPr/>
          <p:nvPr/>
        </p:nvGrpSpPr>
        <p:grpSpPr>
          <a:xfrm>
            <a:off x="3505200" y="4191000"/>
            <a:ext cx="243840" cy="91440"/>
            <a:chOff x="609600" y="1676400"/>
            <a:chExt cx="243840" cy="91440"/>
          </a:xfrm>
        </p:grpSpPr>
        <p:sp>
          <p:nvSpPr>
            <p:cNvPr id="64" name="Oval 63"/>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65"/>
          <p:cNvGrpSpPr/>
          <p:nvPr/>
        </p:nvGrpSpPr>
        <p:grpSpPr>
          <a:xfrm>
            <a:off x="4191000" y="4343400"/>
            <a:ext cx="243840" cy="91440"/>
            <a:chOff x="609600" y="1676400"/>
            <a:chExt cx="243840" cy="91440"/>
          </a:xfrm>
        </p:grpSpPr>
        <p:sp>
          <p:nvSpPr>
            <p:cNvPr id="67" name="Oval 6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8"/>
          <p:cNvGrpSpPr/>
          <p:nvPr/>
        </p:nvGrpSpPr>
        <p:grpSpPr>
          <a:xfrm>
            <a:off x="4876800" y="4267200"/>
            <a:ext cx="243840" cy="91440"/>
            <a:chOff x="609600" y="1676400"/>
            <a:chExt cx="243840" cy="91440"/>
          </a:xfrm>
        </p:grpSpPr>
        <p:sp>
          <p:nvSpPr>
            <p:cNvPr id="70" name="Oval 6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84"/>
          <p:cNvGrpSpPr/>
          <p:nvPr/>
        </p:nvGrpSpPr>
        <p:grpSpPr>
          <a:xfrm>
            <a:off x="6629400" y="5410200"/>
            <a:ext cx="2225040" cy="369332"/>
            <a:chOff x="0" y="1524000"/>
            <a:chExt cx="2225040" cy="369332"/>
          </a:xfrm>
        </p:grpSpPr>
        <p:grpSp>
          <p:nvGrpSpPr>
            <p:cNvPr id="18" name="Group 38"/>
            <p:cNvGrpSpPr/>
            <p:nvPr/>
          </p:nvGrpSpPr>
          <p:grpSpPr>
            <a:xfrm>
              <a:off x="1981200" y="1676400"/>
              <a:ext cx="243840" cy="91440"/>
              <a:chOff x="609600" y="1676400"/>
              <a:chExt cx="243840" cy="91440"/>
            </a:xfrm>
          </p:grpSpPr>
          <p:sp>
            <p:nvSpPr>
              <p:cNvPr id="37" name="Oval 3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19" name="Group 86"/>
          <p:cNvGrpSpPr/>
          <p:nvPr/>
        </p:nvGrpSpPr>
        <p:grpSpPr>
          <a:xfrm>
            <a:off x="6934200" y="6096000"/>
            <a:ext cx="1981200" cy="457200"/>
            <a:chOff x="457200" y="5486400"/>
            <a:chExt cx="1981200" cy="457200"/>
          </a:xfrm>
        </p:grpSpPr>
        <p:sp>
          <p:nvSpPr>
            <p:cNvPr id="84" name="Cube 83"/>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
        <p:nvSpPr>
          <p:cNvPr id="88" name="TextBox 87"/>
          <p:cNvSpPr txBox="1"/>
          <p:nvPr/>
        </p:nvSpPr>
        <p:spPr>
          <a:xfrm>
            <a:off x="533400" y="5410200"/>
            <a:ext cx="5638800" cy="369332"/>
          </a:xfrm>
          <a:prstGeom prst="rect">
            <a:avLst/>
          </a:prstGeom>
          <a:noFill/>
        </p:spPr>
        <p:txBody>
          <a:bodyPr wrap="square" rtlCol="0">
            <a:spAutoFit/>
          </a:bodyPr>
          <a:lstStyle/>
          <a:p>
            <a:r>
              <a:rPr lang="en-US" dirty="0" smtClean="0"/>
              <a:t>Note 4 remaining in system that carry over to next year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5"/>
          <p:cNvGrpSpPr/>
          <p:nvPr/>
        </p:nvGrpSpPr>
        <p:grpSpPr>
          <a:xfrm>
            <a:off x="3962400" y="2438400"/>
            <a:ext cx="243840" cy="91440"/>
            <a:chOff x="609600" y="1676400"/>
            <a:chExt cx="243840" cy="91440"/>
          </a:xfrm>
        </p:grpSpPr>
        <p:sp>
          <p:nvSpPr>
            <p:cNvPr id="17" name="Oval 1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8"/>
          <p:cNvGrpSpPr/>
          <p:nvPr/>
        </p:nvGrpSpPr>
        <p:grpSpPr>
          <a:xfrm>
            <a:off x="4038600" y="2667000"/>
            <a:ext cx="243840" cy="91440"/>
            <a:chOff x="609600" y="1676400"/>
            <a:chExt cx="243840" cy="91440"/>
          </a:xfrm>
        </p:grpSpPr>
        <p:sp>
          <p:nvSpPr>
            <p:cNvPr id="20" name="Oval 1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1"/>
          <p:cNvGrpSpPr/>
          <p:nvPr/>
        </p:nvGrpSpPr>
        <p:grpSpPr>
          <a:xfrm>
            <a:off x="4419600" y="2438400"/>
            <a:ext cx="243840" cy="91440"/>
            <a:chOff x="609600" y="1676400"/>
            <a:chExt cx="243840" cy="91440"/>
          </a:xfrm>
        </p:grpSpPr>
        <p:sp>
          <p:nvSpPr>
            <p:cNvPr id="23" name="Oval 2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4"/>
          <p:cNvGrpSpPr/>
          <p:nvPr/>
        </p:nvGrpSpPr>
        <p:grpSpPr>
          <a:xfrm>
            <a:off x="4495800" y="2667000"/>
            <a:ext cx="243840" cy="91440"/>
            <a:chOff x="609600" y="1676400"/>
            <a:chExt cx="243840" cy="91440"/>
          </a:xfrm>
        </p:grpSpPr>
        <p:sp>
          <p:nvSpPr>
            <p:cNvPr id="26" name="Oval 2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7"/>
          <p:cNvGrpSpPr/>
          <p:nvPr/>
        </p:nvGrpSpPr>
        <p:grpSpPr>
          <a:xfrm>
            <a:off x="4267200" y="2209800"/>
            <a:ext cx="243840" cy="91440"/>
            <a:chOff x="609600" y="1676400"/>
            <a:chExt cx="243840" cy="91440"/>
          </a:xfrm>
        </p:grpSpPr>
        <p:sp>
          <p:nvSpPr>
            <p:cNvPr id="29" name="Oval 2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0"/>
          <p:cNvGrpSpPr/>
          <p:nvPr/>
        </p:nvGrpSpPr>
        <p:grpSpPr>
          <a:xfrm>
            <a:off x="4800600" y="2438400"/>
            <a:ext cx="243840" cy="91440"/>
            <a:chOff x="609600" y="1676400"/>
            <a:chExt cx="243840" cy="91440"/>
          </a:xfrm>
        </p:grpSpPr>
        <p:sp>
          <p:nvSpPr>
            <p:cNvPr id="32" name="Oval 3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3"/>
          <p:cNvGrpSpPr/>
          <p:nvPr/>
        </p:nvGrpSpPr>
        <p:grpSpPr>
          <a:xfrm>
            <a:off x="4648200" y="2209800"/>
            <a:ext cx="243840" cy="91440"/>
            <a:chOff x="609600" y="1676400"/>
            <a:chExt cx="243840" cy="91440"/>
          </a:xfrm>
        </p:grpSpPr>
        <p:sp>
          <p:nvSpPr>
            <p:cNvPr id="35" name="Oval 3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2057400" y="4648200"/>
            <a:ext cx="4191000" cy="369332"/>
          </a:xfrm>
          <a:prstGeom prst="rect">
            <a:avLst/>
          </a:prstGeom>
          <a:noFill/>
        </p:spPr>
        <p:txBody>
          <a:bodyPr wrap="square" rtlCol="0">
            <a:spAutoFit/>
          </a:bodyPr>
          <a:lstStyle/>
          <a:p>
            <a:r>
              <a:rPr lang="en-US" dirty="0" smtClean="0"/>
              <a:t>Output 4 </a:t>
            </a:r>
            <a:r>
              <a:rPr lang="en-US" dirty="0" err="1" smtClean="0"/>
              <a:t>NaCl</a:t>
            </a:r>
            <a:r>
              <a:rPr lang="en-US" dirty="0" smtClean="0"/>
              <a:t> molecules to the stream</a:t>
            </a:r>
            <a:endParaRPr lang="en-US" dirty="0"/>
          </a:p>
        </p:txBody>
      </p:sp>
      <p:grpSp>
        <p:nvGrpSpPr>
          <p:cNvPr id="28" name="Group 38"/>
          <p:cNvGrpSpPr/>
          <p:nvPr/>
        </p:nvGrpSpPr>
        <p:grpSpPr>
          <a:xfrm>
            <a:off x="3505200" y="4191000"/>
            <a:ext cx="243840" cy="91440"/>
            <a:chOff x="609600" y="1676400"/>
            <a:chExt cx="243840" cy="91440"/>
          </a:xfrm>
        </p:grpSpPr>
        <p:sp>
          <p:nvSpPr>
            <p:cNvPr id="40" name="Oval 3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1"/>
          <p:cNvGrpSpPr/>
          <p:nvPr/>
        </p:nvGrpSpPr>
        <p:grpSpPr>
          <a:xfrm>
            <a:off x="4343400" y="4343400"/>
            <a:ext cx="243840" cy="91440"/>
            <a:chOff x="609600" y="1676400"/>
            <a:chExt cx="243840" cy="91440"/>
          </a:xfrm>
        </p:grpSpPr>
        <p:sp>
          <p:nvSpPr>
            <p:cNvPr id="43" name="Oval 4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8"/>
          <p:cNvGrpSpPr/>
          <p:nvPr/>
        </p:nvGrpSpPr>
        <p:grpSpPr>
          <a:xfrm>
            <a:off x="4191000" y="2819400"/>
            <a:ext cx="243840" cy="91440"/>
            <a:chOff x="609600" y="1676400"/>
            <a:chExt cx="243840" cy="91440"/>
          </a:xfrm>
        </p:grpSpPr>
        <p:sp>
          <p:nvSpPr>
            <p:cNvPr id="50" name="Oval 4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51"/>
          <p:cNvGrpSpPr/>
          <p:nvPr/>
        </p:nvGrpSpPr>
        <p:grpSpPr>
          <a:xfrm>
            <a:off x="4419600" y="2971800"/>
            <a:ext cx="243840" cy="91440"/>
            <a:chOff x="609600" y="1676400"/>
            <a:chExt cx="243840" cy="91440"/>
          </a:xfrm>
        </p:grpSpPr>
        <p:sp>
          <p:nvSpPr>
            <p:cNvPr id="53" name="Oval 5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54"/>
          <p:cNvGrpSpPr/>
          <p:nvPr/>
        </p:nvGrpSpPr>
        <p:grpSpPr>
          <a:xfrm>
            <a:off x="4724400" y="2819400"/>
            <a:ext cx="243840" cy="91440"/>
            <a:chOff x="609600" y="1676400"/>
            <a:chExt cx="243840" cy="91440"/>
          </a:xfrm>
        </p:grpSpPr>
        <p:sp>
          <p:nvSpPr>
            <p:cNvPr id="56" name="Oval 5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57"/>
          <p:cNvGrpSpPr/>
          <p:nvPr/>
        </p:nvGrpSpPr>
        <p:grpSpPr>
          <a:xfrm>
            <a:off x="4800600" y="2590800"/>
            <a:ext cx="243840" cy="91440"/>
            <a:chOff x="609600" y="1676400"/>
            <a:chExt cx="243840" cy="91440"/>
          </a:xfrm>
        </p:grpSpPr>
        <p:sp>
          <p:nvSpPr>
            <p:cNvPr id="59" name="Oval 5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1828800" y="457200"/>
            <a:ext cx="5638800" cy="646331"/>
          </a:xfrm>
          <a:prstGeom prst="rect">
            <a:avLst/>
          </a:prstGeom>
          <a:noFill/>
        </p:spPr>
        <p:txBody>
          <a:bodyPr wrap="square" rtlCol="0">
            <a:spAutoFit/>
          </a:bodyPr>
          <a:lstStyle/>
          <a:p>
            <a:r>
              <a:rPr lang="en-US" dirty="0" smtClean="0"/>
              <a:t>Year 2 – Input another 7 molecules to the system, add 4 molecules remaining from previous year =11 molecules</a:t>
            </a:r>
            <a:endParaRPr lang="en-US" dirty="0"/>
          </a:p>
        </p:txBody>
      </p:sp>
      <p:grpSp>
        <p:nvGrpSpPr>
          <p:cNvPr id="45" name="Group 61"/>
          <p:cNvGrpSpPr/>
          <p:nvPr/>
        </p:nvGrpSpPr>
        <p:grpSpPr>
          <a:xfrm>
            <a:off x="4724400" y="4191000"/>
            <a:ext cx="243840" cy="91440"/>
            <a:chOff x="609600" y="1676400"/>
            <a:chExt cx="243840" cy="91440"/>
          </a:xfrm>
        </p:grpSpPr>
        <p:sp>
          <p:nvSpPr>
            <p:cNvPr id="63" name="Oval 6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64"/>
          <p:cNvGrpSpPr/>
          <p:nvPr/>
        </p:nvGrpSpPr>
        <p:grpSpPr>
          <a:xfrm>
            <a:off x="3810000" y="4419600"/>
            <a:ext cx="243840" cy="91440"/>
            <a:chOff x="609600" y="1676400"/>
            <a:chExt cx="243840" cy="91440"/>
          </a:xfrm>
        </p:grpSpPr>
        <p:sp>
          <p:nvSpPr>
            <p:cNvPr id="66" name="Oval 6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68"/>
          <p:cNvGrpSpPr/>
          <p:nvPr/>
        </p:nvGrpSpPr>
        <p:grpSpPr>
          <a:xfrm>
            <a:off x="6629400" y="5410200"/>
            <a:ext cx="2225040" cy="369332"/>
            <a:chOff x="0" y="1524000"/>
            <a:chExt cx="2225040" cy="369332"/>
          </a:xfrm>
        </p:grpSpPr>
        <p:grpSp>
          <p:nvGrpSpPr>
            <p:cNvPr id="48" name="Group 38"/>
            <p:cNvGrpSpPr/>
            <p:nvPr/>
          </p:nvGrpSpPr>
          <p:grpSpPr>
            <a:xfrm>
              <a:off x="1981200" y="1676400"/>
              <a:ext cx="243840" cy="91440"/>
              <a:chOff x="609600" y="1676400"/>
              <a:chExt cx="243840" cy="91440"/>
            </a:xfrm>
          </p:grpSpPr>
          <p:sp>
            <p:nvSpPr>
              <p:cNvPr id="72" name="Oval 7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49" name="Group 73"/>
          <p:cNvGrpSpPr/>
          <p:nvPr/>
        </p:nvGrpSpPr>
        <p:grpSpPr>
          <a:xfrm>
            <a:off x="6934200" y="6096000"/>
            <a:ext cx="1981200" cy="457200"/>
            <a:chOff x="457200" y="5486400"/>
            <a:chExt cx="1981200" cy="457200"/>
          </a:xfrm>
        </p:grpSpPr>
        <p:sp>
          <p:nvSpPr>
            <p:cNvPr id="75" name="Cube 74"/>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
        <p:nvSpPr>
          <p:cNvPr id="77" name="TextBox 76"/>
          <p:cNvSpPr txBox="1"/>
          <p:nvPr/>
        </p:nvSpPr>
        <p:spPr>
          <a:xfrm>
            <a:off x="533400" y="5410200"/>
            <a:ext cx="5638800" cy="369332"/>
          </a:xfrm>
          <a:prstGeom prst="rect">
            <a:avLst/>
          </a:prstGeom>
          <a:noFill/>
        </p:spPr>
        <p:txBody>
          <a:bodyPr wrap="square" rtlCol="0">
            <a:spAutoFit/>
          </a:bodyPr>
          <a:lstStyle/>
          <a:p>
            <a:r>
              <a:rPr lang="en-US" dirty="0" smtClean="0"/>
              <a:t>Note 7 remaining in system that carry over to next year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5"/>
          <p:cNvGrpSpPr/>
          <p:nvPr/>
        </p:nvGrpSpPr>
        <p:grpSpPr>
          <a:xfrm>
            <a:off x="3962400" y="2438400"/>
            <a:ext cx="243840" cy="91440"/>
            <a:chOff x="609600" y="1676400"/>
            <a:chExt cx="243840" cy="91440"/>
          </a:xfrm>
        </p:grpSpPr>
        <p:sp>
          <p:nvSpPr>
            <p:cNvPr id="17" name="Oval 1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8"/>
          <p:cNvGrpSpPr/>
          <p:nvPr/>
        </p:nvGrpSpPr>
        <p:grpSpPr>
          <a:xfrm>
            <a:off x="3962400" y="2667000"/>
            <a:ext cx="243840" cy="91440"/>
            <a:chOff x="609600" y="1676400"/>
            <a:chExt cx="243840" cy="91440"/>
          </a:xfrm>
        </p:grpSpPr>
        <p:sp>
          <p:nvSpPr>
            <p:cNvPr id="20" name="Oval 1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1"/>
          <p:cNvGrpSpPr/>
          <p:nvPr/>
        </p:nvGrpSpPr>
        <p:grpSpPr>
          <a:xfrm>
            <a:off x="4419600" y="2438400"/>
            <a:ext cx="243840" cy="91440"/>
            <a:chOff x="609600" y="1676400"/>
            <a:chExt cx="243840" cy="91440"/>
          </a:xfrm>
        </p:grpSpPr>
        <p:sp>
          <p:nvSpPr>
            <p:cNvPr id="23" name="Oval 2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4"/>
          <p:cNvGrpSpPr/>
          <p:nvPr/>
        </p:nvGrpSpPr>
        <p:grpSpPr>
          <a:xfrm>
            <a:off x="4495800" y="2895600"/>
            <a:ext cx="243840" cy="91440"/>
            <a:chOff x="609600" y="1676400"/>
            <a:chExt cx="243840" cy="91440"/>
          </a:xfrm>
        </p:grpSpPr>
        <p:sp>
          <p:nvSpPr>
            <p:cNvPr id="26" name="Oval 2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7"/>
          <p:cNvGrpSpPr/>
          <p:nvPr/>
        </p:nvGrpSpPr>
        <p:grpSpPr>
          <a:xfrm>
            <a:off x="4191000" y="2133600"/>
            <a:ext cx="243840" cy="91440"/>
            <a:chOff x="609600" y="1676400"/>
            <a:chExt cx="243840" cy="91440"/>
          </a:xfrm>
        </p:grpSpPr>
        <p:sp>
          <p:nvSpPr>
            <p:cNvPr id="29" name="Oval 2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0"/>
          <p:cNvGrpSpPr/>
          <p:nvPr/>
        </p:nvGrpSpPr>
        <p:grpSpPr>
          <a:xfrm>
            <a:off x="4876800" y="2438400"/>
            <a:ext cx="243840" cy="91440"/>
            <a:chOff x="609600" y="1676400"/>
            <a:chExt cx="243840" cy="91440"/>
          </a:xfrm>
        </p:grpSpPr>
        <p:sp>
          <p:nvSpPr>
            <p:cNvPr id="32" name="Oval 3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3"/>
          <p:cNvGrpSpPr/>
          <p:nvPr/>
        </p:nvGrpSpPr>
        <p:grpSpPr>
          <a:xfrm>
            <a:off x="4800600" y="2133600"/>
            <a:ext cx="243840" cy="91440"/>
            <a:chOff x="609600" y="1676400"/>
            <a:chExt cx="243840" cy="91440"/>
          </a:xfrm>
        </p:grpSpPr>
        <p:sp>
          <p:nvSpPr>
            <p:cNvPr id="35" name="Oval 3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2514600" y="4648200"/>
            <a:ext cx="4114800" cy="369332"/>
          </a:xfrm>
          <a:prstGeom prst="rect">
            <a:avLst/>
          </a:prstGeom>
          <a:noFill/>
        </p:spPr>
        <p:txBody>
          <a:bodyPr wrap="square" rtlCol="0">
            <a:spAutoFit/>
          </a:bodyPr>
          <a:lstStyle/>
          <a:p>
            <a:r>
              <a:rPr lang="en-US" dirty="0" smtClean="0"/>
              <a:t>Output 5 </a:t>
            </a:r>
            <a:r>
              <a:rPr lang="en-US" dirty="0" err="1" smtClean="0"/>
              <a:t>NaCl</a:t>
            </a:r>
            <a:r>
              <a:rPr lang="en-US" dirty="0" smtClean="0"/>
              <a:t> molecules to the stream</a:t>
            </a:r>
            <a:endParaRPr lang="en-US" dirty="0"/>
          </a:p>
        </p:txBody>
      </p:sp>
      <p:grpSp>
        <p:nvGrpSpPr>
          <p:cNvPr id="28" name="Group 37"/>
          <p:cNvGrpSpPr/>
          <p:nvPr/>
        </p:nvGrpSpPr>
        <p:grpSpPr>
          <a:xfrm>
            <a:off x="3505200" y="4191000"/>
            <a:ext cx="243840" cy="91440"/>
            <a:chOff x="609600" y="1676400"/>
            <a:chExt cx="243840" cy="91440"/>
          </a:xfrm>
        </p:grpSpPr>
        <p:sp>
          <p:nvSpPr>
            <p:cNvPr id="39" name="Oval 3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0"/>
          <p:cNvGrpSpPr/>
          <p:nvPr/>
        </p:nvGrpSpPr>
        <p:grpSpPr>
          <a:xfrm>
            <a:off x="4191000" y="4343400"/>
            <a:ext cx="243840" cy="91440"/>
            <a:chOff x="609600" y="1676400"/>
            <a:chExt cx="243840" cy="91440"/>
          </a:xfrm>
        </p:grpSpPr>
        <p:sp>
          <p:nvSpPr>
            <p:cNvPr id="42" name="Oval 4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3"/>
          <p:cNvGrpSpPr/>
          <p:nvPr/>
        </p:nvGrpSpPr>
        <p:grpSpPr>
          <a:xfrm>
            <a:off x="4876800" y="4267200"/>
            <a:ext cx="243840" cy="91440"/>
            <a:chOff x="609600" y="1676400"/>
            <a:chExt cx="243840" cy="91440"/>
          </a:xfrm>
        </p:grpSpPr>
        <p:sp>
          <p:nvSpPr>
            <p:cNvPr id="45" name="Oval 4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7"/>
          <p:cNvGrpSpPr/>
          <p:nvPr/>
        </p:nvGrpSpPr>
        <p:grpSpPr>
          <a:xfrm>
            <a:off x="4191000" y="2819400"/>
            <a:ext cx="243840" cy="91440"/>
            <a:chOff x="609600" y="1676400"/>
            <a:chExt cx="243840" cy="91440"/>
          </a:xfrm>
        </p:grpSpPr>
        <p:sp>
          <p:nvSpPr>
            <p:cNvPr id="49" name="Oval 4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50"/>
          <p:cNvGrpSpPr/>
          <p:nvPr/>
        </p:nvGrpSpPr>
        <p:grpSpPr>
          <a:xfrm>
            <a:off x="4038600" y="2971800"/>
            <a:ext cx="243840" cy="91440"/>
            <a:chOff x="609600" y="1676400"/>
            <a:chExt cx="243840" cy="91440"/>
          </a:xfrm>
        </p:grpSpPr>
        <p:sp>
          <p:nvSpPr>
            <p:cNvPr id="52" name="Oval 5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53"/>
          <p:cNvGrpSpPr/>
          <p:nvPr/>
        </p:nvGrpSpPr>
        <p:grpSpPr>
          <a:xfrm>
            <a:off x="4800600" y="2819400"/>
            <a:ext cx="243840" cy="91440"/>
            <a:chOff x="609600" y="1676400"/>
            <a:chExt cx="243840" cy="91440"/>
          </a:xfrm>
        </p:grpSpPr>
        <p:sp>
          <p:nvSpPr>
            <p:cNvPr id="55" name="Oval 5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56"/>
          <p:cNvGrpSpPr/>
          <p:nvPr/>
        </p:nvGrpSpPr>
        <p:grpSpPr>
          <a:xfrm>
            <a:off x="4800600" y="2590800"/>
            <a:ext cx="243840" cy="91440"/>
            <a:chOff x="609600" y="1676400"/>
            <a:chExt cx="243840" cy="91440"/>
          </a:xfrm>
        </p:grpSpPr>
        <p:sp>
          <p:nvSpPr>
            <p:cNvPr id="58" name="Oval 57"/>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2057400" y="457200"/>
            <a:ext cx="5181600" cy="646331"/>
          </a:xfrm>
          <a:prstGeom prst="rect">
            <a:avLst/>
          </a:prstGeom>
          <a:noFill/>
        </p:spPr>
        <p:txBody>
          <a:bodyPr wrap="square" rtlCol="0">
            <a:spAutoFit/>
          </a:bodyPr>
          <a:lstStyle/>
          <a:p>
            <a:r>
              <a:rPr lang="en-US" dirty="0" smtClean="0"/>
              <a:t>Year 3 – Input another 7 molecules, add 7 remaining from previous year = 14 molecules</a:t>
            </a:r>
            <a:endParaRPr lang="en-US" dirty="0"/>
          </a:p>
        </p:txBody>
      </p:sp>
      <p:grpSp>
        <p:nvGrpSpPr>
          <p:cNvPr id="48" name="Group 60"/>
          <p:cNvGrpSpPr/>
          <p:nvPr/>
        </p:nvGrpSpPr>
        <p:grpSpPr>
          <a:xfrm>
            <a:off x="4495800" y="4191000"/>
            <a:ext cx="243840" cy="91440"/>
            <a:chOff x="609600" y="1676400"/>
            <a:chExt cx="243840" cy="91440"/>
          </a:xfrm>
        </p:grpSpPr>
        <p:sp>
          <p:nvSpPr>
            <p:cNvPr id="62" name="Oval 6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63"/>
          <p:cNvGrpSpPr/>
          <p:nvPr/>
        </p:nvGrpSpPr>
        <p:grpSpPr>
          <a:xfrm>
            <a:off x="3810000" y="4419600"/>
            <a:ext cx="243840" cy="91440"/>
            <a:chOff x="609600" y="1676400"/>
            <a:chExt cx="243840" cy="91440"/>
          </a:xfrm>
        </p:grpSpPr>
        <p:sp>
          <p:nvSpPr>
            <p:cNvPr id="65" name="Oval 6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67"/>
          <p:cNvGrpSpPr/>
          <p:nvPr/>
        </p:nvGrpSpPr>
        <p:grpSpPr>
          <a:xfrm>
            <a:off x="4419600" y="2286000"/>
            <a:ext cx="243840" cy="91440"/>
            <a:chOff x="609600" y="1676400"/>
            <a:chExt cx="243840" cy="91440"/>
          </a:xfrm>
        </p:grpSpPr>
        <p:sp>
          <p:nvSpPr>
            <p:cNvPr id="69" name="Oval 6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70"/>
          <p:cNvGrpSpPr/>
          <p:nvPr/>
        </p:nvGrpSpPr>
        <p:grpSpPr>
          <a:xfrm>
            <a:off x="4419600" y="2667000"/>
            <a:ext cx="243840" cy="91440"/>
            <a:chOff x="609600" y="1676400"/>
            <a:chExt cx="243840" cy="91440"/>
          </a:xfrm>
        </p:grpSpPr>
        <p:sp>
          <p:nvSpPr>
            <p:cNvPr id="72" name="Oval 7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73"/>
          <p:cNvGrpSpPr/>
          <p:nvPr/>
        </p:nvGrpSpPr>
        <p:grpSpPr>
          <a:xfrm>
            <a:off x="4572000" y="2209800"/>
            <a:ext cx="243840" cy="91440"/>
            <a:chOff x="609600" y="1676400"/>
            <a:chExt cx="243840" cy="91440"/>
          </a:xfrm>
        </p:grpSpPr>
        <p:sp>
          <p:nvSpPr>
            <p:cNvPr id="75" name="Oval 7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79"/>
          <p:cNvGrpSpPr/>
          <p:nvPr/>
        </p:nvGrpSpPr>
        <p:grpSpPr>
          <a:xfrm>
            <a:off x="6629400" y="5410200"/>
            <a:ext cx="2225040" cy="369332"/>
            <a:chOff x="0" y="1524000"/>
            <a:chExt cx="2225040" cy="369332"/>
          </a:xfrm>
        </p:grpSpPr>
        <p:grpSp>
          <p:nvGrpSpPr>
            <p:cNvPr id="67" name="Group 38"/>
            <p:cNvGrpSpPr/>
            <p:nvPr/>
          </p:nvGrpSpPr>
          <p:grpSpPr>
            <a:xfrm>
              <a:off x="1981200" y="1676400"/>
              <a:ext cx="243840" cy="91440"/>
              <a:chOff x="609600" y="1676400"/>
              <a:chExt cx="243840" cy="91440"/>
            </a:xfrm>
          </p:grpSpPr>
          <p:sp>
            <p:nvSpPr>
              <p:cNvPr id="83" name="Oval 8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68" name="Group 84"/>
          <p:cNvGrpSpPr/>
          <p:nvPr/>
        </p:nvGrpSpPr>
        <p:grpSpPr>
          <a:xfrm>
            <a:off x="6934200" y="6096000"/>
            <a:ext cx="1981200" cy="457200"/>
            <a:chOff x="457200" y="5486400"/>
            <a:chExt cx="1981200" cy="457200"/>
          </a:xfrm>
        </p:grpSpPr>
        <p:sp>
          <p:nvSpPr>
            <p:cNvPr id="86" name="Cube 85"/>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
        <p:nvSpPr>
          <p:cNvPr id="88" name="TextBox 87"/>
          <p:cNvSpPr txBox="1"/>
          <p:nvPr/>
        </p:nvSpPr>
        <p:spPr>
          <a:xfrm>
            <a:off x="533400" y="5410200"/>
            <a:ext cx="5638800" cy="369332"/>
          </a:xfrm>
          <a:prstGeom prst="rect">
            <a:avLst/>
          </a:prstGeom>
          <a:noFill/>
        </p:spPr>
        <p:txBody>
          <a:bodyPr wrap="square" rtlCol="0">
            <a:spAutoFit/>
          </a:bodyPr>
          <a:lstStyle/>
          <a:p>
            <a:r>
              <a:rPr lang="en-US" dirty="0" smtClean="0"/>
              <a:t>Note 9 remaining in system that carry over to next year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3962400" y="2133600"/>
            <a:ext cx="1143000" cy="9906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flipH="1">
            <a:off x="3048000" y="3124200"/>
            <a:ext cx="9144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876800" y="3124200"/>
            <a:ext cx="9144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2590800" y="1371600"/>
            <a:ext cx="1371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105400" y="1295400"/>
            <a:ext cx="12192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600200"/>
            <a:ext cx="304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19600" y="1447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1447800"/>
            <a:ext cx="3810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3276600"/>
            <a:ext cx="304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8200" y="3276600"/>
            <a:ext cx="1524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43400" y="3352800"/>
            <a:ext cx="762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5"/>
          <p:cNvGrpSpPr/>
          <p:nvPr/>
        </p:nvGrpSpPr>
        <p:grpSpPr>
          <a:xfrm>
            <a:off x="3962400" y="2438400"/>
            <a:ext cx="243840" cy="91440"/>
            <a:chOff x="609600" y="1676400"/>
            <a:chExt cx="243840" cy="91440"/>
          </a:xfrm>
        </p:grpSpPr>
        <p:sp>
          <p:nvSpPr>
            <p:cNvPr id="17" name="Oval 16"/>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8"/>
          <p:cNvGrpSpPr/>
          <p:nvPr/>
        </p:nvGrpSpPr>
        <p:grpSpPr>
          <a:xfrm>
            <a:off x="3962400" y="2667000"/>
            <a:ext cx="243840" cy="91440"/>
            <a:chOff x="609600" y="1676400"/>
            <a:chExt cx="243840" cy="91440"/>
          </a:xfrm>
        </p:grpSpPr>
        <p:sp>
          <p:nvSpPr>
            <p:cNvPr id="20" name="Oval 19"/>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1"/>
          <p:cNvGrpSpPr/>
          <p:nvPr/>
        </p:nvGrpSpPr>
        <p:grpSpPr>
          <a:xfrm>
            <a:off x="4419600" y="2438400"/>
            <a:ext cx="243840" cy="91440"/>
            <a:chOff x="609600" y="1676400"/>
            <a:chExt cx="243840" cy="91440"/>
          </a:xfrm>
        </p:grpSpPr>
        <p:sp>
          <p:nvSpPr>
            <p:cNvPr id="23" name="Oval 22"/>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4"/>
          <p:cNvGrpSpPr/>
          <p:nvPr/>
        </p:nvGrpSpPr>
        <p:grpSpPr>
          <a:xfrm>
            <a:off x="4495800" y="2895600"/>
            <a:ext cx="243840" cy="91440"/>
            <a:chOff x="609600" y="1676400"/>
            <a:chExt cx="243840" cy="91440"/>
          </a:xfrm>
        </p:grpSpPr>
        <p:sp>
          <p:nvSpPr>
            <p:cNvPr id="26" name="Oval 25"/>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7"/>
          <p:cNvGrpSpPr/>
          <p:nvPr/>
        </p:nvGrpSpPr>
        <p:grpSpPr>
          <a:xfrm>
            <a:off x="4191000" y="2133600"/>
            <a:ext cx="243840" cy="91440"/>
            <a:chOff x="609600" y="1676400"/>
            <a:chExt cx="243840" cy="91440"/>
          </a:xfrm>
        </p:grpSpPr>
        <p:sp>
          <p:nvSpPr>
            <p:cNvPr id="29" name="Oval 2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0"/>
          <p:cNvGrpSpPr/>
          <p:nvPr/>
        </p:nvGrpSpPr>
        <p:grpSpPr>
          <a:xfrm>
            <a:off x="4876800" y="2438400"/>
            <a:ext cx="243840" cy="91440"/>
            <a:chOff x="609600" y="1676400"/>
            <a:chExt cx="243840" cy="91440"/>
          </a:xfrm>
        </p:grpSpPr>
        <p:sp>
          <p:nvSpPr>
            <p:cNvPr id="32" name="Oval 3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33"/>
          <p:cNvGrpSpPr/>
          <p:nvPr/>
        </p:nvGrpSpPr>
        <p:grpSpPr>
          <a:xfrm>
            <a:off x="4800600" y="2133600"/>
            <a:ext cx="243840" cy="91440"/>
            <a:chOff x="609600" y="1676400"/>
            <a:chExt cx="243840" cy="91440"/>
          </a:xfrm>
        </p:grpSpPr>
        <p:sp>
          <p:nvSpPr>
            <p:cNvPr id="35" name="Oval 3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2514600" y="4648200"/>
            <a:ext cx="3962400" cy="369332"/>
          </a:xfrm>
          <a:prstGeom prst="rect">
            <a:avLst/>
          </a:prstGeom>
          <a:noFill/>
        </p:spPr>
        <p:txBody>
          <a:bodyPr wrap="square" rtlCol="0">
            <a:spAutoFit/>
          </a:bodyPr>
          <a:lstStyle/>
          <a:p>
            <a:r>
              <a:rPr lang="en-US" dirty="0" smtClean="0"/>
              <a:t>Output 6 </a:t>
            </a:r>
            <a:r>
              <a:rPr lang="en-US" dirty="0" err="1" smtClean="0"/>
              <a:t>NaCl</a:t>
            </a:r>
            <a:r>
              <a:rPr lang="en-US" dirty="0" smtClean="0"/>
              <a:t> molecules to the stream</a:t>
            </a:r>
            <a:endParaRPr lang="en-US" dirty="0"/>
          </a:p>
        </p:txBody>
      </p:sp>
      <p:grpSp>
        <p:nvGrpSpPr>
          <p:cNvPr id="28" name="Group 37"/>
          <p:cNvGrpSpPr/>
          <p:nvPr/>
        </p:nvGrpSpPr>
        <p:grpSpPr>
          <a:xfrm>
            <a:off x="3505200" y="4191000"/>
            <a:ext cx="243840" cy="91440"/>
            <a:chOff x="609600" y="1676400"/>
            <a:chExt cx="243840" cy="91440"/>
          </a:xfrm>
        </p:grpSpPr>
        <p:sp>
          <p:nvSpPr>
            <p:cNvPr id="39" name="Oval 3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0"/>
          <p:cNvGrpSpPr/>
          <p:nvPr/>
        </p:nvGrpSpPr>
        <p:grpSpPr>
          <a:xfrm>
            <a:off x="4191000" y="4343400"/>
            <a:ext cx="243840" cy="91440"/>
            <a:chOff x="609600" y="1676400"/>
            <a:chExt cx="243840" cy="91440"/>
          </a:xfrm>
        </p:grpSpPr>
        <p:sp>
          <p:nvSpPr>
            <p:cNvPr id="42" name="Oval 4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43"/>
          <p:cNvGrpSpPr/>
          <p:nvPr/>
        </p:nvGrpSpPr>
        <p:grpSpPr>
          <a:xfrm>
            <a:off x="4876800" y="4267200"/>
            <a:ext cx="243840" cy="91440"/>
            <a:chOff x="609600" y="1676400"/>
            <a:chExt cx="243840" cy="91440"/>
          </a:xfrm>
        </p:grpSpPr>
        <p:sp>
          <p:nvSpPr>
            <p:cNvPr id="45" name="Oval 4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47"/>
          <p:cNvGrpSpPr/>
          <p:nvPr/>
        </p:nvGrpSpPr>
        <p:grpSpPr>
          <a:xfrm>
            <a:off x="4191000" y="2819400"/>
            <a:ext cx="243840" cy="91440"/>
            <a:chOff x="609600" y="1676400"/>
            <a:chExt cx="243840" cy="91440"/>
          </a:xfrm>
        </p:grpSpPr>
        <p:sp>
          <p:nvSpPr>
            <p:cNvPr id="49" name="Oval 4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50"/>
          <p:cNvGrpSpPr/>
          <p:nvPr/>
        </p:nvGrpSpPr>
        <p:grpSpPr>
          <a:xfrm>
            <a:off x="4038600" y="2971800"/>
            <a:ext cx="243840" cy="91440"/>
            <a:chOff x="609600" y="1676400"/>
            <a:chExt cx="243840" cy="91440"/>
          </a:xfrm>
        </p:grpSpPr>
        <p:sp>
          <p:nvSpPr>
            <p:cNvPr id="52" name="Oval 5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53"/>
          <p:cNvGrpSpPr/>
          <p:nvPr/>
        </p:nvGrpSpPr>
        <p:grpSpPr>
          <a:xfrm>
            <a:off x="4800600" y="2819400"/>
            <a:ext cx="243840" cy="91440"/>
            <a:chOff x="609600" y="1676400"/>
            <a:chExt cx="243840" cy="91440"/>
          </a:xfrm>
        </p:grpSpPr>
        <p:sp>
          <p:nvSpPr>
            <p:cNvPr id="55" name="Oval 5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56"/>
          <p:cNvGrpSpPr/>
          <p:nvPr/>
        </p:nvGrpSpPr>
        <p:grpSpPr>
          <a:xfrm>
            <a:off x="4800600" y="2590800"/>
            <a:ext cx="243840" cy="91440"/>
            <a:chOff x="609600" y="1676400"/>
            <a:chExt cx="243840" cy="91440"/>
          </a:xfrm>
        </p:grpSpPr>
        <p:sp>
          <p:nvSpPr>
            <p:cNvPr id="58" name="Oval 57"/>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p:cNvSpPr txBox="1"/>
          <p:nvPr/>
        </p:nvSpPr>
        <p:spPr>
          <a:xfrm>
            <a:off x="1828800" y="533400"/>
            <a:ext cx="6019800" cy="646331"/>
          </a:xfrm>
          <a:prstGeom prst="rect">
            <a:avLst/>
          </a:prstGeom>
          <a:noFill/>
        </p:spPr>
        <p:txBody>
          <a:bodyPr wrap="square" rtlCol="0">
            <a:spAutoFit/>
          </a:bodyPr>
          <a:lstStyle/>
          <a:p>
            <a:r>
              <a:rPr lang="en-US" dirty="0" smtClean="0"/>
              <a:t>Year 4 – Input another 7 molecules, add 9 molecules remaining from previous year =16 molecules</a:t>
            </a:r>
            <a:endParaRPr lang="en-US" dirty="0"/>
          </a:p>
        </p:txBody>
      </p:sp>
      <p:grpSp>
        <p:nvGrpSpPr>
          <p:cNvPr id="48" name="Group 60"/>
          <p:cNvGrpSpPr/>
          <p:nvPr/>
        </p:nvGrpSpPr>
        <p:grpSpPr>
          <a:xfrm>
            <a:off x="4495800" y="4191000"/>
            <a:ext cx="243840" cy="91440"/>
            <a:chOff x="609600" y="1676400"/>
            <a:chExt cx="243840" cy="91440"/>
          </a:xfrm>
        </p:grpSpPr>
        <p:sp>
          <p:nvSpPr>
            <p:cNvPr id="62" name="Oval 6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63"/>
          <p:cNvGrpSpPr/>
          <p:nvPr/>
        </p:nvGrpSpPr>
        <p:grpSpPr>
          <a:xfrm>
            <a:off x="3810000" y="4419600"/>
            <a:ext cx="243840" cy="91440"/>
            <a:chOff x="609600" y="1676400"/>
            <a:chExt cx="243840" cy="91440"/>
          </a:xfrm>
        </p:grpSpPr>
        <p:sp>
          <p:nvSpPr>
            <p:cNvPr id="65" name="Oval 6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67"/>
          <p:cNvGrpSpPr/>
          <p:nvPr/>
        </p:nvGrpSpPr>
        <p:grpSpPr>
          <a:xfrm>
            <a:off x="4419600" y="2286000"/>
            <a:ext cx="243840" cy="91440"/>
            <a:chOff x="609600" y="1676400"/>
            <a:chExt cx="243840" cy="91440"/>
          </a:xfrm>
        </p:grpSpPr>
        <p:sp>
          <p:nvSpPr>
            <p:cNvPr id="69" name="Oval 6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70"/>
          <p:cNvGrpSpPr/>
          <p:nvPr/>
        </p:nvGrpSpPr>
        <p:grpSpPr>
          <a:xfrm>
            <a:off x="4419600" y="2667000"/>
            <a:ext cx="243840" cy="91440"/>
            <a:chOff x="609600" y="1676400"/>
            <a:chExt cx="243840" cy="91440"/>
          </a:xfrm>
        </p:grpSpPr>
        <p:sp>
          <p:nvSpPr>
            <p:cNvPr id="72" name="Oval 71"/>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73"/>
          <p:cNvGrpSpPr/>
          <p:nvPr/>
        </p:nvGrpSpPr>
        <p:grpSpPr>
          <a:xfrm>
            <a:off x="4572000" y="2209800"/>
            <a:ext cx="243840" cy="91440"/>
            <a:chOff x="609600" y="1676400"/>
            <a:chExt cx="243840" cy="91440"/>
          </a:xfrm>
        </p:grpSpPr>
        <p:sp>
          <p:nvSpPr>
            <p:cNvPr id="75" name="Oval 74"/>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76"/>
          <p:cNvGrpSpPr/>
          <p:nvPr/>
        </p:nvGrpSpPr>
        <p:grpSpPr>
          <a:xfrm>
            <a:off x="5257800" y="4267200"/>
            <a:ext cx="243840" cy="91440"/>
            <a:chOff x="609600" y="1676400"/>
            <a:chExt cx="243840" cy="91440"/>
          </a:xfrm>
        </p:grpSpPr>
        <p:sp>
          <p:nvSpPr>
            <p:cNvPr id="78" name="Oval 77"/>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79"/>
          <p:cNvGrpSpPr/>
          <p:nvPr/>
        </p:nvGrpSpPr>
        <p:grpSpPr>
          <a:xfrm>
            <a:off x="4114800" y="2667000"/>
            <a:ext cx="243840" cy="91440"/>
            <a:chOff x="609600" y="1676400"/>
            <a:chExt cx="243840" cy="91440"/>
          </a:xfrm>
        </p:grpSpPr>
        <p:sp>
          <p:nvSpPr>
            <p:cNvPr id="81" name="Oval 80"/>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82"/>
          <p:cNvGrpSpPr/>
          <p:nvPr/>
        </p:nvGrpSpPr>
        <p:grpSpPr>
          <a:xfrm>
            <a:off x="4191000" y="2514600"/>
            <a:ext cx="243840" cy="91440"/>
            <a:chOff x="609600" y="1676400"/>
            <a:chExt cx="243840" cy="91440"/>
          </a:xfrm>
        </p:grpSpPr>
        <p:sp>
          <p:nvSpPr>
            <p:cNvPr id="84" name="Oval 83"/>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85"/>
          <p:cNvGrpSpPr/>
          <p:nvPr/>
        </p:nvGrpSpPr>
        <p:grpSpPr>
          <a:xfrm>
            <a:off x="6629400" y="5410200"/>
            <a:ext cx="2225040" cy="369332"/>
            <a:chOff x="0" y="1524000"/>
            <a:chExt cx="2225040" cy="369332"/>
          </a:xfrm>
        </p:grpSpPr>
        <p:grpSp>
          <p:nvGrpSpPr>
            <p:cNvPr id="74" name="Group 38"/>
            <p:cNvGrpSpPr/>
            <p:nvPr/>
          </p:nvGrpSpPr>
          <p:grpSpPr>
            <a:xfrm>
              <a:off x="1981200" y="1676400"/>
              <a:ext cx="243840" cy="91440"/>
              <a:chOff x="609600" y="1676400"/>
              <a:chExt cx="243840" cy="91440"/>
            </a:xfrm>
          </p:grpSpPr>
          <p:sp>
            <p:nvSpPr>
              <p:cNvPr id="89" name="Oval 88"/>
              <p:cNvSpPr/>
              <p:nvPr/>
            </p:nvSpPr>
            <p:spPr>
              <a:xfrm>
                <a:off x="609600" y="1676400"/>
                <a:ext cx="91440" cy="9144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62000" y="1676400"/>
                <a:ext cx="91440" cy="9144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p:cNvSpPr txBox="1"/>
            <p:nvPr/>
          </p:nvSpPr>
          <p:spPr>
            <a:xfrm>
              <a:off x="0" y="1524000"/>
              <a:ext cx="1905000" cy="369332"/>
            </a:xfrm>
            <a:prstGeom prst="rect">
              <a:avLst/>
            </a:prstGeom>
            <a:noFill/>
          </p:spPr>
          <p:txBody>
            <a:bodyPr wrap="square" rtlCol="0">
              <a:spAutoFit/>
            </a:bodyPr>
            <a:lstStyle/>
            <a:p>
              <a:pPr algn="r"/>
              <a:r>
                <a:rPr lang="en-US" dirty="0" err="1" smtClean="0"/>
                <a:t>NaCl</a:t>
              </a:r>
              <a:r>
                <a:rPr lang="en-US" dirty="0" smtClean="0"/>
                <a:t> molecule =</a:t>
              </a:r>
              <a:endParaRPr lang="en-US" dirty="0"/>
            </a:p>
          </p:txBody>
        </p:sp>
      </p:grpSp>
      <p:grpSp>
        <p:nvGrpSpPr>
          <p:cNvPr id="77" name="Group 90"/>
          <p:cNvGrpSpPr/>
          <p:nvPr/>
        </p:nvGrpSpPr>
        <p:grpSpPr>
          <a:xfrm>
            <a:off x="6934200" y="6096000"/>
            <a:ext cx="1981200" cy="457200"/>
            <a:chOff x="457200" y="5486400"/>
            <a:chExt cx="1981200" cy="457200"/>
          </a:xfrm>
        </p:grpSpPr>
        <p:sp>
          <p:nvSpPr>
            <p:cNvPr id="92" name="Cube 91"/>
            <p:cNvSpPr/>
            <p:nvPr/>
          </p:nvSpPr>
          <p:spPr>
            <a:xfrm>
              <a:off x="1828800" y="5486400"/>
              <a:ext cx="609600" cy="457200"/>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57200" y="5562600"/>
              <a:ext cx="1371600" cy="369332"/>
            </a:xfrm>
            <a:prstGeom prst="rect">
              <a:avLst/>
            </a:prstGeom>
            <a:noFill/>
          </p:spPr>
          <p:txBody>
            <a:bodyPr wrap="square" rtlCol="0">
              <a:spAutoFit/>
            </a:bodyPr>
            <a:lstStyle/>
            <a:p>
              <a:pPr algn="r"/>
              <a:r>
                <a:rPr lang="en-US" dirty="0" smtClean="0"/>
                <a:t>Ecosystem =</a:t>
              </a:r>
              <a:endParaRPr lang="en-US" dirty="0"/>
            </a:p>
          </p:txBody>
        </p:sp>
      </p:grpSp>
      <p:sp>
        <p:nvSpPr>
          <p:cNvPr id="94" name="TextBox 93"/>
          <p:cNvSpPr txBox="1"/>
          <p:nvPr/>
        </p:nvSpPr>
        <p:spPr>
          <a:xfrm>
            <a:off x="533400" y="5410200"/>
            <a:ext cx="5638800" cy="369332"/>
          </a:xfrm>
          <a:prstGeom prst="rect">
            <a:avLst/>
          </a:prstGeom>
          <a:noFill/>
        </p:spPr>
        <p:txBody>
          <a:bodyPr wrap="square" rtlCol="0">
            <a:spAutoFit/>
          </a:bodyPr>
          <a:lstStyle/>
          <a:p>
            <a:r>
              <a:rPr lang="en-US" dirty="0" smtClean="0"/>
              <a:t>Note 10 remaining in system that carry over to next year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1162</Words>
  <Application>Microsoft Office PowerPoint</Application>
  <PresentationFormat>On-screen Show (4:3)</PresentationFormat>
  <Paragraphs>150</Paragraphs>
  <Slides>35</Slides>
  <Notes>29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How salt accumulates in an ecosystem and then reaches steady state</vt:lpstr>
      <vt:lpstr>Slide 5</vt:lpstr>
      <vt:lpstr>Slide 6</vt:lpstr>
      <vt:lpstr>Slide 7</vt:lpstr>
      <vt:lpstr>Slide 8</vt:lpstr>
      <vt:lpstr>Slide 9</vt:lpstr>
      <vt:lpstr>Slide 10</vt:lpstr>
      <vt:lpstr>Slide 11</vt:lpstr>
      <vt:lpstr>What does it look like if you plot stream NaCl?</vt:lpstr>
      <vt:lpstr>What happens if you stop inputting NaCl?</vt:lpstr>
      <vt:lpstr>Slide 14</vt:lpstr>
      <vt:lpstr>Slide 15</vt:lpstr>
      <vt:lpstr>Slide 16</vt:lpstr>
      <vt:lpstr>Slide 17</vt:lpstr>
      <vt:lpstr>Slide 18</vt:lpstr>
      <vt:lpstr>Now what does it look like if you plot stream NaCl?</vt:lpstr>
      <vt:lpstr>Winter vs Summer Stream Flow for use with Lesson 2 extension</vt:lpstr>
      <vt:lpstr>Summer Stream Flow</vt:lpstr>
      <vt:lpstr>Winter Stream Flow</vt:lpstr>
      <vt:lpstr>Summer vs. Winter Stream Flow</vt:lpstr>
      <vt:lpstr>Summer Deciduous Forest</vt:lpstr>
      <vt:lpstr>Summer Rain</vt:lpstr>
      <vt:lpstr>How much do trees take up?</vt:lpstr>
      <vt:lpstr>Let’s compare:</vt:lpstr>
      <vt:lpstr>What happens in winter?</vt:lpstr>
      <vt:lpstr>Does more precipitation fall in the winter or the summer?</vt:lpstr>
      <vt:lpstr>Some people think the flow is higher in winter because there’s more precipitation in the winter, but there’s actually more precipitation (on average) in summer</vt:lpstr>
      <vt:lpstr>How much precipitation falls in winter?</vt:lpstr>
      <vt:lpstr>How much gets taken up by trees?</vt:lpstr>
      <vt:lpstr>How much gets taken up by trees?</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harrisc</dc:creator>
  <cp:lastModifiedBy>harrisc</cp:lastModifiedBy>
  <cp:revision>7</cp:revision>
  <dcterms:created xsi:type="dcterms:W3CDTF">2012-09-17T14:34:56Z</dcterms:created>
  <dcterms:modified xsi:type="dcterms:W3CDTF">2012-09-17T15:37:45Z</dcterms:modified>
</cp:coreProperties>
</file>